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66" r:id="rId7"/>
    <p:sldId id="263" r:id="rId8"/>
    <p:sldId id="267" r:id="rId9"/>
    <p:sldId id="264" r:id="rId10"/>
    <p:sldId id="270" r:id="rId11"/>
    <p:sldId id="271" r:id="rId12"/>
    <p:sldId id="261" r:id="rId13"/>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80" d="100"/>
          <a:sy n="80" d="100"/>
        </p:scale>
        <p:origin x="-1038" y="48"/>
      </p:cViewPr>
      <p:guideLst>
        <p:guide orient="horz" pos="2160"/>
        <p:guide pos="31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9C6E6A0-5139-433E-9AD8-3FDEE839A946}"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280241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6E6A0-5139-433E-9AD8-3FDEE839A946}"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259586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6E6A0-5139-433E-9AD8-3FDEE839A946}"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30116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9C6E6A0-5139-433E-9AD8-3FDEE839A946}"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317894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C6E6A0-5139-433E-9AD8-3FDEE839A946}" type="datetimeFigureOut">
              <a:rPr lang="en-GB" smtClean="0"/>
              <a:t>04/05/2020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376784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9C6E6A0-5139-433E-9AD8-3FDEE839A946}"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3120868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9C6E6A0-5139-433E-9AD8-3FDEE839A946}" type="datetimeFigureOut">
              <a:rPr lang="en-GB" smtClean="0"/>
              <a:t>04/05/2020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2213825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9C6E6A0-5139-433E-9AD8-3FDEE839A946}" type="datetimeFigureOut">
              <a:rPr lang="en-GB" smtClean="0"/>
              <a:t>04/05/2020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3935734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6E6A0-5139-433E-9AD8-3FDEE839A946}" type="datetimeFigureOut">
              <a:rPr lang="en-GB" smtClean="0"/>
              <a:t>04/05/2020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245562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6E6A0-5139-433E-9AD8-3FDEE839A946}"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293141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C6E6A0-5139-433E-9AD8-3FDEE839A946}" type="datetimeFigureOut">
              <a:rPr lang="en-GB" smtClean="0"/>
              <a:t>04/05/2020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DA5F11-0CBE-4979-9CAB-1E836467D7D1}" type="slidenum">
              <a:rPr lang="en-GB" smtClean="0"/>
              <a:t>‹#›</a:t>
            </a:fld>
            <a:endParaRPr lang="en-GB"/>
          </a:p>
        </p:txBody>
      </p:sp>
    </p:spTree>
    <p:extLst>
      <p:ext uri="{BB962C8B-B14F-4D97-AF65-F5344CB8AC3E}">
        <p14:creationId xmlns:p14="http://schemas.microsoft.com/office/powerpoint/2010/main" val="258211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C6E6A0-5139-433E-9AD8-3FDEE839A946}" type="datetimeFigureOut">
              <a:rPr lang="en-GB" smtClean="0"/>
              <a:t>04/05/2020</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A5F11-0CBE-4979-9CAB-1E836467D7D1}" type="slidenum">
              <a:rPr lang="en-GB" smtClean="0"/>
              <a:t>‹#›</a:t>
            </a:fld>
            <a:endParaRPr lang="en-GB"/>
          </a:p>
        </p:txBody>
      </p:sp>
    </p:spTree>
    <p:extLst>
      <p:ext uri="{BB962C8B-B14F-4D97-AF65-F5344CB8AC3E}">
        <p14:creationId xmlns:p14="http://schemas.microsoft.com/office/powerpoint/2010/main" val="1851164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906000" cy="5517232"/>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400" dirty="0"/>
          </a:p>
        </p:txBody>
      </p:sp>
      <p:sp>
        <p:nvSpPr>
          <p:cNvPr id="2" name="Title 1"/>
          <p:cNvSpPr>
            <a:spLocks noGrp="1"/>
          </p:cNvSpPr>
          <p:nvPr>
            <p:ph type="ctrTitle"/>
          </p:nvPr>
        </p:nvSpPr>
        <p:spPr>
          <a:xfrm>
            <a:off x="-15552" y="1487438"/>
            <a:ext cx="9906000" cy="1470025"/>
          </a:xfrm>
        </p:spPr>
        <p:txBody>
          <a:bodyPr>
            <a:noAutofit/>
          </a:bodyPr>
          <a:lstStyle/>
          <a:p>
            <a:r>
              <a:rPr lang="en-GB" sz="5000" dirty="0" smtClean="0">
                <a:solidFill>
                  <a:schemeClr val="bg1"/>
                </a:solidFill>
                <a:latin typeface="Arial Rounded MT Bold" panose="020F0704030504030204" pitchFamily="34" charset="0"/>
              </a:rPr>
              <a:t>Dr Esa &amp; The Avenue Surgery</a:t>
            </a:r>
            <a:endParaRPr lang="en-GB" sz="5000" dirty="0">
              <a:solidFill>
                <a:schemeClr val="bg1"/>
              </a:solidFill>
              <a:latin typeface="Arial Rounded MT Bold" panose="020F0704030504030204" pitchFamily="34" charset="0"/>
            </a:endParaRPr>
          </a:p>
        </p:txBody>
      </p:sp>
      <p:sp>
        <p:nvSpPr>
          <p:cNvPr id="3" name="Subtitle 2"/>
          <p:cNvSpPr>
            <a:spLocks noGrp="1"/>
          </p:cNvSpPr>
          <p:nvPr>
            <p:ph type="subTitle" idx="1"/>
          </p:nvPr>
        </p:nvSpPr>
        <p:spPr>
          <a:xfrm>
            <a:off x="1485900" y="3861048"/>
            <a:ext cx="6934200" cy="648072"/>
          </a:xfrm>
        </p:spPr>
        <p:txBody>
          <a:bodyPr>
            <a:normAutofit/>
          </a:bodyPr>
          <a:lstStyle/>
          <a:p>
            <a:r>
              <a:rPr lang="en-GB" dirty="0" smtClean="0">
                <a:solidFill>
                  <a:schemeClr val="bg1">
                    <a:lumMod val="85000"/>
                  </a:schemeClr>
                </a:solidFill>
                <a:latin typeface="Arial Rounded MT Bold" panose="020F0704030504030204" pitchFamily="34" charset="0"/>
              </a:rPr>
              <a:t>April 2020 Engagement Report </a:t>
            </a:r>
          </a:p>
        </p:txBody>
      </p:sp>
      <p:sp>
        <p:nvSpPr>
          <p:cNvPr id="4" name="TextBox 3"/>
          <p:cNvSpPr txBox="1"/>
          <p:nvPr/>
        </p:nvSpPr>
        <p:spPr>
          <a:xfrm>
            <a:off x="272480" y="5725705"/>
            <a:ext cx="9361040" cy="1015663"/>
          </a:xfrm>
          <a:prstGeom prst="rect">
            <a:avLst/>
          </a:prstGeom>
          <a:noFill/>
        </p:spPr>
        <p:txBody>
          <a:bodyPr wrap="square" rtlCol="0">
            <a:spAutoFit/>
          </a:bodyPr>
          <a:lstStyle/>
          <a:p>
            <a:pPr algn="ctr"/>
            <a:r>
              <a:rPr lang="en-GB" sz="2000" dirty="0" smtClean="0">
                <a:latin typeface="Arial" panose="020B0604020202020204" pitchFamily="34" charset="0"/>
                <a:cs typeface="Arial" panose="020B0604020202020204" pitchFamily="34" charset="0"/>
              </a:rPr>
              <a:t>If you would like help translating this information into another language, or you would like this information in Braille, large print or audio format, please get in touch with the practice.</a:t>
            </a:r>
            <a:endParaRPr lang="en-GB" sz="2000" dirty="0">
              <a:latin typeface="Arial" panose="020B0604020202020204" pitchFamily="34" charset="0"/>
              <a:cs typeface="Arial" panose="020B0604020202020204" pitchFamily="34" charset="0"/>
            </a:endParaRPr>
          </a:p>
        </p:txBody>
      </p:sp>
      <p:sp>
        <p:nvSpPr>
          <p:cNvPr id="6" name="Rectangle 5"/>
          <p:cNvSpPr/>
          <p:nvPr/>
        </p:nvSpPr>
        <p:spPr>
          <a:xfrm>
            <a:off x="0" y="2741439"/>
            <a:ext cx="9906000" cy="615553"/>
          </a:xfrm>
          <a:prstGeom prst="rect">
            <a:avLst/>
          </a:prstGeom>
        </p:spPr>
        <p:txBody>
          <a:bodyPr wrap="square">
            <a:spAutoFit/>
          </a:bodyPr>
          <a:lstStyle/>
          <a:p>
            <a:pPr lvl="0" algn="ctr"/>
            <a:r>
              <a:rPr lang="en-GB" sz="3400" dirty="0">
                <a:solidFill>
                  <a:prstClr val="white"/>
                </a:solidFill>
                <a:latin typeface="Arial Rounded MT Bold" panose="020F0704030504030204" pitchFamily="34" charset="0"/>
              </a:rPr>
              <a:t>Proposal to merge the practices</a:t>
            </a:r>
            <a:endParaRPr lang="en-GB" sz="3400" dirty="0">
              <a:solidFill>
                <a:prstClr val="white"/>
              </a:solidFill>
            </a:endParaRPr>
          </a:p>
        </p:txBody>
      </p:sp>
    </p:spTree>
    <p:extLst>
      <p:ext uri="{BB962C8B-B14F-4D97-AF65-F5344CB8AC3E}">
        <p14:creationId xmlns:p14="http://schemas.microsoft.com/office/powerpoint/2010/main" val="1857177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632"/>
            <a:ext cx="8915400" cy="1143000"/>
          </a:xfrm>
        </p:spPr>
        <p:txBody>
          <a:bodyPr>
            <a:normAutofit/>
          </a:bodyPr>
          <a:lstStyle/>
          <a:p>
            <a:r>
              <a:rPr lang="en-GB" sz="4000" dirty="0" smtClean="0">
                <a:latin typeface="Arial Rounded MT Bold" panose="020F0704030504030204" pitchFamily="34" charset="0"/>
              </a:rPr>
              <a:t>You Said, We Listened</a:t>
            </a:r>
            <a:endParaRPr lang="en-GB" sz="40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1408307"/>
              </p:ext>
            </p:extLst>
          </p:nvPr>
        </p:nvGraphicFramePr>
        <p:xfrm>
          <a:off x="495300" y="1340768"/>
          <a:ext cx="8915401" cy="5125720"/>
        </p:xfrm>
        <a:graphic>
          <a:graphicData uri="http://schemas.openxmlformats.org/drawingml/2006/table">
            <a:tbl>
              <a:tblPr firstRow="1" bandRow="1">
                <a:tableStyleId>{FABFCF23-3B69-468F-B69F-88F6DE6A72F2}</a:tableStyleId>
              </a:tblPr>
              <a:tblGrid>
                <a:gridCol w="353244"/>
                <a:gridCol w="3456384"/>
                <a:gridCol w="5105773"/>
              </a:tblGrid>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You Said</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We Listened</a:t>
                      </a:r>
                      <a:endParaRPr lang="en-GB" sz="1400" dirty="0">
                        <a:latin typeface="Arial" panose="020B0604020202020204" pitchFamily="34" charset="0"/>
                        <a:cs typeface="Arial" panose="020B0604020202020204" pitchFamily="34" charset="0"/>
                      </a:endParaRPr>
                    </a:p>
                  </a:txBody>
                  <a:tcPr/>
                </a:tc>
              </a:tr>
              <a:tr h="370840">
                <a:tc>
                  <a:txBody>
                    <a:bodyPr/>
                    <a:lstStyle/>
                    <a:p>
                      <a:r>
                        <a:rPr lang="en-GB" sz="1400" dirty="0" smtClean="0">
                          <a:latin typeface="Arial" panose="020B0604020202020204" pitchFamily="34" charset="0"/>
                          <a:cs typeface="Arial" panose="020B0604020202020204" pitchFamily="34" charset="0"/>
                        </a:rPr>
                        <a:t>4</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They want the staff to stay the same. There was positive feedback for the staff an</a:t>
                      </a:r>
                      <a:r>
                        <a:rPr lang="en-GB" sz="1400" baseline="0" dirty="0" smtClean="0">
                          <a:latin typeface="Arial" panose="020B0604020202020204" pitchFamily="34" charset="0"/>
                          <a:cs typeface="Arial" panose="020B0604020202020204" pitchFamily="34" charset="0"/>
                        </a:rPr>
                        <a:t>d service on offer.</a:t>
                      </a:r>
                      <a:endParaRPr lang="en-GB"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Arial" panose="020B0604020202020204" pitchFamily="34" charset="0"/>
                          <a:cs typeface="Arial" panose="020B0604020202020204" pitchFamily="34" charset="0"/>
                        </a:rPr>
                        <a:t>There are no plans to change any of the staff.</a:t>
                      </a:r>
                      <a:r>
                        <a:rPr lang="en-GB" sz="1400" baseline="0" dirty="0" smtClean="0">
                          <a:solidFill>
                            <a:schemeClr val="tx1"/>
                          </a:solidFill>
                          <a:latin typeface="Arial" panose="020B0604020202020204" pitchFamily="34" charset="0"/>
                          <a:cs typeface="Arial" panose="020B0604020202020204" pitchFamily="34" charset="0"/>
                        </a:rPr>
                        <a:t> Dr Esa is currently the contract holder for both practices with Dr Patel as the Salaried GP. This would stay the same. The rest of the practice team, the administration staff and nursing staff would continue to work as they do now.</a:t>
                      </a:r>
                      <a:endParaRPr lang="en-GB" sz="1400" dirty="0" smtClean="0">
                        <a:solidFill>
                          <a:schemeClr val="tx1"/>
                        </a:solidFill>
                        <a:latin typeface="Arial" panose="020B0604020202020204" pitchFamily="34" charset="0"/>
                        <a:cs typeface="Arial" panose="020B0604020202020204" pitchFamily="34" charset="0"/>
                      </a:endParaRPr>
                    </a:p>
                    <a:p>
                      <a:endParaRPr lang="en-GB" sz="140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sz="1400" dirty="0" smtClean="0">
                          <a:latin typeface="Arial" panose="020B0604020202020204" pitchFamily="34" charset="0"/>
                          <a:cs typeface="Arial" panose="020B0604020202020204" pitchFamily="34" charset="0"/>
                        </a:rPr>
                        <a:t>5</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There</a:t>
                      </a:r>
                      <a:r>
                        <a:rPr lang="en-GB" sz="1400" baseline="0" dirty="0" smtClean="0">
                          <a:latin typeface="Arial" panose="020B0604020202020204" pitchFamily="34" charset="0"/>
                          <a:cs typeface="Arial" panose="020B0604020202020204" pitchFamily="34" charset="0"/>
                        </a:rPr>
                        <a:t> was concern that the change would compromise the level of service / care people get.</a:t>
                      </a:r>
                      <a:endParaRPr lang="en-GB"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Arial" panose="020B0604020202020204" pitchFamily="34" charset="0"/>
                          <a:cs typeface="Arial" panose="020B0604020202020204" pitchFamily="34" charset="0"/>
                        </a:rPr>
                        <a:t>We anticipate</a:t>
                      </a:r>
                      <a:r>
                        <a:rPr lang="en-GB" sz="1400" baseline="0" dirty="0" smtClean="0">
                          <a:solidFill>
                            <a:schemeClr val="tx1"/>
                          </a:solidFill>
                          <a:latin typeface="Arial" panose="020B0604020202020204" pitchFamily="34" charset="0"/>
                          <a:cs typeface="Arial" panose="020B0604020202020204" pitchFamily="34" charset="0"/>
                        </a:rPr>
                        <a:t> this change would have a positive impact on the practices rather than a negative one. The practices work as one big team now and there would be no plans to change the service that patients get now. Most of the change would be in the background for the staff.  As a practice we would continue to be open to patient feedback and work very closely with our Patient Participation Group (PPG) to ensure we take feedback on board to continually improve services.</a:t>
                      </a:r>
                      <a:endParaRPr lang="en-GB" sz="1400" dirty="0" smtClean="0">
                        <a:solidFill>
                          <a:schemeClr val="tx1"/>
                        </a:solidFill>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txBody>
                  <a:tcPr/>
                </a:tc>
              </a:tr>
              <a:tr h="370840">
                <a:tc>
                  <a:txBody>
                    <a:bodyPr/>
                    <a:lstStyle/>
                    <a:p>
                      <a:r>
                        <a:rPr lang="en-GB" sz="1400" dirty="0" smtClean="0">
                          <a:latin typeface="Arial" panose="020B0604020202020204" pitchFamily="34" charset="0"/>
                          <a:cs typeface="Arial" panose="020B0604020202020204" pitchFamily="34" charset="0"/>
                        </a:rPr>
                        <a:t>6</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There were comments about the impact</a:t>
                      </a:r>
                      <a:r>
                        <a:rPr lang="en-GB" sz="1400" baseline="0" dirty="0" smtClean="0">
                          <a:latin typeface="Arial" panose="020B0604020202020204" pitchFamily="34" charset="0"/>
                          <a:cs typeface="Arial" panose="020B0604020202020204" pitchFamily="34" charset="0"/>
                        </a:rPr>
                        <a:t> this change would have on the funding of the practice. </a:t>
                      </a:r>
                      <a:endParaRPr lang="en-GB"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i="0" baseline="0" dirty="0" smtClean="0">
                          <a:solidFill>
                            <a:schemeClr val="tx1"/>
                          </a:solidFill>
                          <a:latin typeface="Arial" panose="020B0604020202020204" pitchFamily="34" charset="0"/>
                          <a:cs typeface="Arial" panose="020B0604020202020204" pitchFamily="34" charset="0"/>
                        </a:rPr>
                        <a:t>Our funding is mainly based on the number of patients we have registered and so combining the lists onto one contract won’t make any difference. However, there are currently</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i="0" baseline="0" dirty="0" smtClean="0">
                          <a:solidFill>
                            <a:schemeClr val="tx1"/>
                          </a:solidFill>
                          <a:latin typeface="Arial" panose="020B0604020202020204" pitchFamily="34" charset="0"/>
                          <a:cs typeface="Arial" panose="020B0604020202020204" pitchFamily="34" charset="0"/>
                        </a:rPr>
                        <a:t>some duplications in terms of admin and software and we would expect to be able to make better use of finances for example by having just one clinical system.</a:t>
                      </a:r>
                      <a:endParaRPr lang="en-GB" sz="1400" i="0"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5" name="TextBox 4"/>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9</a:t>
            </a:r>
            <a:endParaRPr lang="en-GB" sz="14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486320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632"/>
            <a:ext cx="8915400" cy="1143000"/>
          </a:xfrm>
        </p:spPr>
        <p:txBody>
          <a:bodyPr>
            <a:normAutofit/>
          </a:bodyPr>
          <a:lstStyle/>
          <a:p>
            <a:r>
              <a:rPr lang="en-GB" sz="4000" dirty="0" smtClean="0">
                <a:latin typeface="Arial Rounded MT Bold" panose="020F0704030504030204" pitchFamily="34" charset="0"/>
              </a:rPr>
              <a:t>You Said, We Listened</a:t>
            </a:r>
            <a:endParaRPr lang="en-GB" sz="40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458593"/>
              </p:ext>
            </p:extLst>
          </p:nvPr>
        </p:nvGraphicFramePr>
        <p:xfrm>
          <a:off x="495300" y="1340768"/>
          <a:ext cx="8915401" cy="3540760"/>
        </p:xfrm>
        <a:graphic>
          <a:graphicData uri="http://schemas.openxmlformats.org/drawingml/2006/table">
            <a:tbl>
              <a:tblPr firstRow="1" bandRow="1">
                <a:tableStyleId>{FABFCF23-3B69-468F-B69F-88F6DE6A72F2}</a:tableStyleId>
              </a:tblPr>
              <a:tblGrid>
                <a:gridCol w="353244"/>
                <a:gridCol w="3456384"/>
                <a:gridCol w="5105773"/>
              </a:tblGrid>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You Said</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We Listened</a:t>
                      </a:r>
                      <a:endParaRPr lang="en-GB" sz="1400" dirty="0">
                        <a:latin typeface="Arial" panose="020B0604020202020204" pitchFamily="34" charset="0"/>
                        <a:cs typeface="Arial" panose="020B0604020202020204" pitchFamily="34" charset="0"/>
                      </a:endParaRPr>
                    </a:p>
                  </a:txBody>
                  <a:tcPr/>
                </a:tc>
              </a:tr>
              <a:tr h="370840">
                <a:tc>
                  <a:txBody>
                    <a:bodyPr/>
                    <a:lstStyle/>
                    <a:p>
                      <a:r>
                        <a:rPr lang="en-GB" sz="1400" dirty="0" smtClean="0">
                          <a:latin typeface="Arial" panose="020B0604020202020204" pitchFamily="34" charset="0"/>
                          <a:cs typeface="Arial" panose="020B0604020202020204" pitchFamily="34" charset="0"/>
                        </a:rPr>
                        <a:t>7</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There</a:t>
                      </a:r>
                      <a:r>
                        <a:rPr lang="en-GB" sz="1400" baseline="0" dirty="0" smtClean="0">
                          <a:latin typeface="Arial" panose="020B0604020202020204" pitchFamily="34" charset="0"/>
                          <a:cs typeface="Arial" panose="020B0604020202020204" pitchFamily="34" charset="0"/>
                        </a:rPr>
                        <a:t> was a comment on whether this change would mean more services would be on offer at the practice in the future.</a:t>
                      </a:r>
                      <a:endParaRPr lang="en-GB"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smtClean="0">
                          <a:solidFill>
                            <a:schemeClr val="tx1"/>
                          </a:solidFill>
                          <a:latin typeface="Arial" panose="020B0604020202020204" pitchFamily="34" charset="0"/>
                          <a:cs typeface="Arial" panose="020B0604020202020204" pitchFamily="34" charset="0"/>
                        </a:rPr>
                        <a:t>Both surgeries offer the same service to patients. There is no plan to change service provision at this time. Any potential future change to services would be discussed at Patient Participation Group (PPG) meetings before any changes are made.</a:t>
                      </a:r>
                    </a:p>
                  </a:txBody>
                  <a:tcPr/>
                </a:tc>
              </a:tr>
              <a:tr h="370840">
                <a:tc>
                  <a:txBody>
                    <a:bodyPr/>
                    <a:lstStyle/>
                    <a:p>
                      <a:r>
                        <a:rPr lang="en-GB" sz="1400" dirty="0" smtClean="0">
                          <a:latin typeface="Arial" panose="020B0604020202020204" pitchFamily="34" charset="0"/>
                          <a:cs typeface="Arial" panose="020B0604020202020204" pitchFamily="34" charset="0"/>
                        </a:rPr>
                        <a:t>8</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Some people wanted more information about the proposal</a:t>
                      </a:r>
                      <a:r>
                        <a:rPr lang="en-GB" sz="1400" baseline="0" dirty="0" smtClean="0">
                          <a:latin typeface="Arial" panose="020B0604020202020204" pitchFamily="34" charset="0"/>
                          <a:cs typeface="Arial" panose="020B0604020202020204" pitchFamily="34" charset="0"/>
                        </a:rPr>
                        <a:t> to help understand how the practices work in the background and what this change would mean.</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Having</a:t>
                      </a:r>
                      <a:r>
                        <a:rPr lang="en-GB" sz="1400" baseline="0" dirty="0" smtClean="0">
                          <a:latin typeface="Arial" panose="020B0604020202020204" pitchFamily="34" charset="0"/>
                          <a:cs typeface="Arial" panose="020B0604020202020204" pitchFamily="34" charset="0"/>
                        </a:rPr>
                        <a:t> two separate practices requires duplication in many areas.  The main one being the clinical system we use to access patient records. Staff need to flick between the systems while they are speaking to patients. With the merger we would have one system that holds all our patient records making the staff and clinicians work much easier and less difficult. Management reporting and submitting data is often duplicated with two practices, the merger would most certainly reduce workload in this area. </a:t>
                      </a:r>
                      <a:endParaRPr lang="en-GB" sz="1400" dirty="0">
                        <a:latin typeface="Arial" panose="020B0604020202020204" pitchFamily="34" charset="0"/>
                        <a:cs typeface="Arial" panose="020B0604020202020204" pitchFamily="34" charset="0"/>
                      </a:endParaRPr>
                    </a:p>
                  </a:txBody>
                  <a:tcPr/>
                </a:tc>
              </a:tr>
            </a:tbl>
          </a:graphicData>
        </a:graphic>
      </p:graphicFrame>
      <p:sp>
        <p:nvSpPr>
          <p:cNvPr id="5" name="TextBox 4"/>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10</a:t>
            </a:r>
            <a:endParaRPr lang="en-GB" sz="14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574489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632"/>
            <a:ext cx="8915400" cy="1143000"/>
          </a:xfrm>
        </p:spPr>
        <p:txBody>
          <a:bodyPr>
            <a:normAutofit/>
          </a:bodyPr>
          <a:lstStyle/>
          <a:p>
            <a:r>
              <a:rPr lang="en-GB" sz="4000" dirty="0" smtClean="0">
                <a:latin typeface="Arial Rounded MT Bold" panose="020F0704030504030204" pitchFamily="34" charset="0"/>
              </a:rPr>
              <a:t>Next Steps</a:t>
            </a:r>
            <a:endParaRPr lang="en-GB" sz="4000" dirty="0">
              <a:latin typeface="Arial Rounded MT Bold" panose="020F0704030504030204" pitchFamily="34" charset="0"/>
            </a:endParaRPr>
          </a:p>
        </p:txBody>
      </p:sp>
      <p:sp>
        <p:nvSpPr>
          <p:cNvPr id="3" name="Content Placeholder 2"/>
          <p:cNvSpPr>
            <a:spLocks noGrp="1"/>
          </p:cNvSpPr>
          <p:nvPr>
            <p:ph idx="1"/>
          </p:nvPr>
        </p:nvSpPr>
        <p:spPr>
          <a:xfrm>
            <a:off x="416496" y="1412776"/>
            <a:ext cx="9073008" cy="4525963"/>
          </a:xfrm>
        </p:spPr>
        <p:txBody>
          <a:bodyPr>
            <a:normAutofit/>
          </a:bodyPr>
          <a:lstStyle/>
          <a:p>
            <a:pPr marL="0" indent="0">
              <a:spcAft>
                <a:spcPts val="600"/>
              </a:spcAft>
              <a:buNone/>
            </a:pPr>
            <a:r>
              <a:rPr lang="en-GB" sz="1400" dirty="0" smtClean="0">
                <a:latin typeface="Arial" panose="020B0604020202020204" pitchFamily="34" charset="0"/>
                <a:cs typeface="Arial" panose="020B0604020202020204" pitchFamily="34" charset="0"/>
              </a:rPr>
              <a:t>People who responded have generally been supportive of this change, with most of the concerns arising relating to being able to see the same GP and keeping the same service, which we have given our assurances about. In terms of what happens next:</a:t>
            </a:r>
          </a:p>
          <a:p>
            <a:pPr>
              <a:spcAft>
                <a:spcPts val="600"/>
              </a:spcAft>
              <a:buAutoNum type="arabicPeriod"/>
            </a:pPr>
            <a:endParaRPr lang="en-GB" sz="1400" dirty="0">
              <a:latin typeface="Arial" panose="020B0604020202020204" pitchFamily="34" charset="0"/>
              <a:cs typeface="Arial" panose="020B0604020202020204" pitchFamily="34" charset="0"/>
            </a:endParaRPr>
          </a:p>
          <a:p>
            <a:pPr>
              <a:spcAft>
                <a:spcPts val="600"/>
              </a:spcAft>
              <a:buAutoNum type="arabicPeriod"/>
            </a:pPr>
            <a:r>
              <a:rPr lang="en-GB" sz="1400" dirty="0" smtClean="0">
                <a:latin typeface="Arial" panose="020B0604020202020204" pitchFamily="34" charset="0"/>
                <a:cs typeface="Arial" panose="020B0604020202020204" pitchFamily="34" charset="0"/>
              </a:rPr>
              <a:t>We will make this report available on the practice website, to the Patient Participation Group (PPG) and to the people who gave us their contact details. </a:t>
            </a:r>
          </a:p>
          <a:p>
            <a:pPr>
              <a:spcAft>
                <a:spcPts val="600"/>
              </a:spcAft>
              <a:buAutoNum type="arabicPeriod"/>
            </a:pPr>
            <a:r>
              <a:rPr lang="en-GB" sz="1400" dirty="0" smtClean="0">
                <a:latin typeface="Arial" panose="020B0604020202020204" pitchFamily="34" charset="0"/>
                <a:cs typeface="Arial" panose="020B0604020202020204" pitchFamily="34" charset="0"/>
              </a:rPr>
              <a:t>We will follow up with the patients who asked for more information about joining our Patient Participation Group (PPG).</a:t>
            </a:r>
          </a:p>
          <a:p>
            <a:pPr>
              <a:spcAft>
                <a:spcPts val="600"/>
              </a:spcAft>
              <a:buAutoNum type="arabicPeriod"/>
            </a:pPr>
            <a:r>
              <a:rPr lang="en-GB" sz="1400" dirty="0" smtClean="0">
                <a:latin typeface="Arial" panose="020B0604020202020204" pitchFamily="34" charset="0"/>
                <a:cs typeface="Arial" panose="020B0604020202020204" pitchFamily="34" charset="0"/>
              </a:rPr>
              <a:t>This report will form part of the evidence that we submit with our application to merge Dr Esa’s Practice and The Avenue Surgery. Our application will be considered by the Primary Care Committee at Wigan Borough Clinical Commissioning Group (CCG). We will keep patients up to date once this has been discussed.</a:t>
            </a:r>
          </a:p>
          <a:p>
            <a:pPr marL="0" indent="0">
              <a:buNone/>
            </a:pPr>
            <a:endParaRPr lang="en-GB" sz="1400" dirty="0">
              <a:solidFill>
                <a:srgbClr val="FF0000"/>
              </a:solidFill>
              <a:latin typeface="Arial" panose="020B0604020202020204" pitchFamily="34" charset="0"/>
              <a:cs typeface="Arial" panose="020B0604020202020204" pitchFamily="34" charset="0"/>
            </a:endParaRPr>
          </a:p>
          <a:p>
            <a:pPr marL="0" indent="0">
              <a:buNone/>
            </a:pPr>
            <a:r>
              <a:rPr lang="en-GB" sz="1400" dirty="0">
                <a:latin typeface="Arial" panose="020B0604020202020204" pitchFamily="34" charset="0"/>
                <a:cs typeface="Arial" panose="020B0604020202020204" pitchFamily="34" charset="0"/>
              </a:rPr>
              <a:t>I</a:t>
            </a:r>
            <a:r>
              <a:rPr lang="en-GB" sz="1400" dirty="0" smtClean="0">
                <a:latin typeface="Arial" panose="020B0604020202020204" pitchFamily="34" charset="0"/>
                <a:cs typeface="Arial" panose="020B0604020202020204" pitchFamily="34" charset="0"/>
              </a:rPr>
              <a:t>f you have any questions or comments about this report or about our application to merge the practices, please don’t hesitate to get in touch with our Practice Manager, Catherine Grimes, on 01942 483488 or email us on gp-p92615@nhs.net</a:t>
            </a:r>
          </a:p>
        </p:txBody>
      </p:sp>
      <p:sp>
        <p:nvSpPr>
          <p:cNvPr id="4" name="TextBox 3"/>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11</a:t>
            </a:r>
            <a:endParaRPr lang="en-GB" sz="14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710549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632"/>
            <a:ext cx="8915400" cy="1143000"/>
          </a:xfrm>
        </p:spPr>
        <p:txBody>
          <a:bodyPr>
            <a:normAutofit/>
          </a:bodyPr>
          <a:lstStyle/>
          <a:p>
            <a:r>
              <a:rPr lang="en-GB" sz="4000" dirty="0" smtClean="0">
                <a:latin typeface="Arial Rounded MT Bold" panose="020F0704030504030204" pitchFamily="34" charset="0"/>
              </a:rPr>
              <a:t>Contents</a:t>
            </a:r>
            <a:endParaRPr lang="en-GB" sz="40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8460407"/>
              </p:ext>
            </p:extLst>
          </p:nvPr>
        </p:nvGraphicFramePr>
        <p:xfrm>
          <a:off x="495300" y="1600200"/>
          <a:ext cx="8915400" cy="3423920"/>
        </p:xfrm>
        <a:graphic>
          <a:graphicData uri="http://schemas.openxmlformats.org/drawingml/2006/table">
            <a:tbl>
              <a:tblPr firstRow="1" bandRow="1">
                <a:tableStyleId>{FABFCF23-3B69-468F-B69F-88F6DE6A72F2}</a:tableStyleId>
              </a:tblPr>
              <a:tblGrid>
                <a:gridCol w="5681836"/>
                <a:gridCol w="3233564"/>
              </a:tblGrid>
              <a:tr h="370840">
                <a:tc>
                  <a:txBody>
                    <a:bodyPr/>
                    <a:lstStyle/>
                    <a:p>
                      <a:r>
                        <a:rPr lang="en-GB" sz="2400" b="0" dirty="0" smtClean="0">
                          <a:latin typeface="Arial Rounded MT Bold" panose="020F0704030504030204" pitchFamily="34" charset="0"/>
                        </a:rPr>
                        <a:t>Section</a:t>
                      </a:r>
                      <a:endParaRPr lang="en-GB" sz="2400" b="0" dirty="0">
                        <a:latin typeface="Arial Rounded MT Bold" panose="020F0704030504030204" pitchFamily="34" charset="0"/>
                        <a:cs typeface="Arial" panose="020B0604020202020204" pitchFamily="34" charset="0"/>
                      </a:endParaRPr>
                    </a:p>
                  </a:txBody>
                  <a:tcPr/>
                </a:tc>
                <a:tc>
                  <a:txBody>
                    <a:bodyPr/>
                    <a:lstStyle/>
                    <a:p>
                      <a:r>
                        <a:rPr lang="en-GB" sz="2400" b="0" dirty="0" smtClean="0">
                          <a:latin typeface="Arial Rounded MT Bold" panose="020F0704030504030204" pitchFamily="34" charset="0"/>
                        </a:rPr>
                        <a:t>Page</a:t>
                      </a:r>
                      <a:endParaRPr lang="en-GB" sz="2400" b="0" dirty="0">
                        <a:latin typeface="Arial Rounded MT Bold" panose="020F070403050403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Introduction</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2</a:t>
                      </a:r>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How did we engage with people</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3</a:t>
                      </a:r>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Patient Participation Group (PPG)</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4</a:t>
                      </a:r>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Benefits</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5</a:t>
                      </a:r>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Concerns</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6</a:t>
                      </a:r>
                      <a:endParaRPr lang="en-GB" dirty="0">
                        <a:latin typeface="Arial" panose="020B0604020202020204" pitchFamily="34" charset="0"/>
                        <a:cs typeface="Arial" panose="020B0604020202020204" pitchFamily="34" charset="0"/>
                      </a:endParaRPr>
                    </a:p>
                  </a:txBody>
                  <a:tcPr/>
                </a:tc>
              </a:tr>
              <a:tr h="370840">
                <a:tc>
                  <a:txBody>
                    <a:bodyPr/>
                    <a:lstStyle/>
                    <a:p>
                      <a:r>
                        <a:rPr lang="en-GB" dirty="0" smtClean="0">
                          <a:latin typeface="Arial" panose="020B0604020202020204" pitchFamily="34" charset="0"/>
                          <a:cs typeface="Arial" panose="020B0604020202020204" pitchFamily="34" charset="0"/>
                        </a:rPr>
                        <a:t>Equality Monitoring Information</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7</a:t>
                      </a:r>
                      <a:endParaRPr lang="en-GB" dirty="0">
                        <a:latin typeface="Arial" panose="020B0604020202020204" pitchFamily="34" charset="0"/>
                        <a:cs typeface="Arial" panose="020B0604020202020204" pitchFamily="34" charset="0"/>
                      </a:endParaRPr>
                    </a:p>
                  </a:txBody>
                  <a:tcPr/>
                </a:tc>
              </a:tr>
              <a:tr h="370840">
                <a:tc>
                  <a:txBody>
                    <a:bodyPr/>
                    <a:lstStyle/>
                    <a:p>
                      <a:pPr marL="0" indent="0">
                        <a:buFontTx/>
                        <a:buNone/>
                      </a:pPr>
                      <a:r>
                        <a:rPr lang="en-GB" dirty="0" smtClean="0">
                          <a:latin typeface="Arial" panose="020B0604020202020204" pitchFamily="34" charset="0"/>
                          <a:cs typeface="Arial" panose="020B0604020202020204" pitchFamily="34" charset="0"/>
                        </a:rPr>
                        <a:t>“You Said, We Listened”</a:t>
                      </a:r>
                      <a:r>
                        <a:rPr lang="en-GB" baseline="0" dirty="0" smtClean="0">
                          <a:latin typeface="Arial" panose="020B0604020202020204" pitchFamily="34" charset="0"/>
                          <a:cs typeface="Arial" panose="020B0604020202020204" pitchFamily="34" charset="0"/>
                        </a:rPr>
                        <a:t> – our response</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8</a:t>
                      </a:r>
                      <a:r>
                        <a:rPr lang="en-GB" baseline="0" dirty="0" smtClean="0">
                          <a:latin typeface="Arial" panose="020B0604020202020204" pitchFamily="34" charset="0"/>
                          <a:cs typeface="Arial" panose="020B0604020202020204" pitchFamily="34" charset="0"/>
                        </a:rPr>
                        <a:t> – 10</a:t>
                      </a:r>
                      <a:endParaRPr lang="en-GB" dirty="0">
                        <a:latin typeface="Arial" panose="020B0604020202020204" pitchFamily="34" charset="0"/>
                        <a:cs typeface="Arial" panose="020B0604020202020204" pitchFamily="34" charset="0"/>
                      </a:endParaRPr>
                    </a:p>
                  </a:txBody>
                  <a:tcPr/>
                </a:tc>
              </a:tr>
              <a:tr h="370840">
                <a:tc>
                  <a:txBody>
                    <a:bodyPr/>
                    <a:lstStyle/>
                    <a:p>
                      <a:pPr marL="0" indent="0">
                        <a:buFontTx/>
                        <a:buNone/>
                      </a:pPr>
                      <a:r>
                        <a:rPr lang="en-GB" dirty="0" smtClean="0">
                          <a:latin typeface="Arial" panose="020B0604020202020204" pitchFamily="34" charset="0"/>
                          <a:cs typeface="Arial" panose="020B0604020202020204" pitchFamily="34" charset="0"/>
                        </a:rPr>
                        <a:t>Next Steps</a:t>
                      </a:r>
                      <a:endParaRPr lang="en-GB" dirty="0">
                        <a:latin typeface="Arial" panose="020B0604020202020204" pitchFamily="34" charset="0"/>
                        <a:cs typeface="Arial" panose="020B0604020202020204" pitchFamily="34" charset="0"/>
                      </a:endParaRPr>
                    </a:p>
                  </a:txBody>
                  <a:tcPr/>
                </a:tc>
                <a:tc>
                  <a:txBody>
                    <a:bodyPr/>
                    <a:lstStyle/>
                    <a:p>
                      <a:r>
                        <a:rPr lang="en-GB" dirty="0" smtClean="0">
                          <a:latin typeface="Arial" panose="020B0604020202020204" pitchFamily="34" charset="0"/>
                          <a:cs typeface="Arial" panose="020B0604020202020204" pitchFamily="34" charset="0"/>
                        </a:rPr>
                        <a:t>11</a:t>
                      </a:r>
                      <a:endParaRPr lang="en-GB" dirty="0">
                        <a:latin typeface="Arial" panose="020B0604020202020204" pitchFamily="34" charset="0"/>
                        <a:cs typeface="Arial" panose="020B0604020202020204" pitchFamily="34" charset="0"/>
                      </a:endParaRPr>
                    </a:p>
                  </a:txBody>
                  <a:tcPr/>
                </a:tc>
              </a:tr>
            </a:tbl>
          </a:graphicData>
        </a:graphic>
      </p:graphicFrame>
      <p:sp>
        <p:nvSpPr>
          <p:cNvPr id="3" name="TextBox 2"/>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1</a:t>
            </a:r>
            <a:endParaRPr lang="en-GB" sz="14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894522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60"/>
            <a:ext cx="8915400" cy="1143000"/>
          </a:xfrm>
        </p:spPr>
        <p:txBody>
          <a:bodyPr>
            <a:normAutofit/>
          </a:bodyPr>
          <a:lstStyle/>
          <a:p>
            <a:r>
              <a:rPr lang="en-GB" sz="4000" dirty="0" smtClean="0">
                <a:latin typeface="Arial Rounded MT Bold" panose="020F0704030504030204" pitchFamily="34" charset="0"/>
              </a:rPr>
              <a:t>Introduction</a:t>
            </a:r>
            <a:endParaRPr lang="en-GB" sz="4000" dirty="0">
              <a:latin typeface="Arial Rounded MT Bold" panose="020F0704030504030204" pitchFamily="34" charset="0"/>
            </a:endParaRPr>
          </a:p>
        </p:txBody>
      </p:sp>
      <p:sp>
        <p:nvSpPr>
          <p:cNvPr id="3" name="Content Placeholder 2"/>
          <p:cNvSpPr>
            <a:spLocks noGrp="1"/>
          </p:cNvSpPr>
          <p:nvPr>
            <p:ph idx="1"/>
          </p:nvPr>
        </p:nvSpPr>
        <p:spPr>
          <a:xfrm>
            <a:off x="344488" y="1340768"/>
            <a:ext cx="9289032" cy="5256584"/>
          </a:xfrm>
        </p:spPr>
        <p:txBody>
          <a:bodyPr>
            <a:noAutofit/>
          </a:bodyPr>
          <a:lstStyle/>
          <a:p>
            <a:pPr marL="0" indent="0">
              <a:buNone/>
            </a:pPr>
            <a:r>
              <a:rPr lang="en-GB" sz="1400" dirty="0" smtClean="0">
                <a:latin typeface="Arial" panose="020B0604020202020204" pitchFamily="34" charset="0"/>
                <a:cs typeface="Arial" panose="020B0604020202020204" pitchFamily="34" charset="0"/>
              </a:rPr>
              <a:t>Dr Esa’s Practice and The Avenue Surgery are located on the first floor in Leigh Health Centre. Dr Esa’s practice  currently has 2642 registered patients and The Avenue Surgery has 2249 registered patients.</a:t>
            </a:r>
          </a:p>
          <a:p>
            <a:pPr marL="0" indent="0">
              <a:buNone/>
            </a:pPr>
            <a:endParaRPr lang="en-GB" sz="1400" dirty="0" smtClean="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In April and March 2020 we engaged with patients on proposals to merge the practices together. Dr Esa is the contract holder for both practices. He became the sole contract holder of The Avenue Surgery when Dr Khaing retired at the end of 2019. Dr Patel was subsequently employed as the Salaried GP for The Avenue Surgery in March 2020.</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In terms of day to day running, the practices work as one big team and do things once as much as possible. We have one Practice Manager and the Administration and Nursing staff  work across both practices. We also have agreements in place to enable Dr Esa and Dr Patel to cover for each other should it be necessary. </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However, being separate practices means that we have to have separate clinical systems and behind the scenes we have to do various tasks twice. This isn’t the best use of our time, resources or money.</a:t>
            </a:r>
          </a:p>
          <a:p>
            <a:pPr marL="0" indent="0">
              <a:buNone/>
            </a:pPr>
            <a:endParaRPr lang="en-GB" sz="1400" dirty="0" smtClean="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We want to move forward with an application to merge the practices on to one contract. If this happens, it would mean we’d have one clinical system and do all the behind the scenes tasks just once. There wouldn’t really be a difference to how patients get services now.</a:t>
            </a: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The purpose of our engagement work was to get feedback from patients and to understand if they have any questions or concerns. This report summarises what patients said and our response. We are really grateful for everyone who took the time to get involved.</a:t>
            </a:r>
          </a:p>
        </p:txBody>
      </p:sp>
      <p:sp>
        <p:nvSpPr>
          <p:cNvPr id="4" name="TextBox 3"/>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2</a:t>
            </a:r>
            <a:endParaRPr lang="en-GB" sz="14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3156173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60"/>
            <a:ext cx="8915400" cy="1143000"/>
          </a:xfrm>
        </p:spPr>
        <p:txBody>
          <a:bodyPr>
            <a:normAutofit/>
          </a:bodyPr>
          <a:lstStyle/>
          <a:p>
            <a:r>
              <a:rPr lang="en-GB" sz="4000" dirty="0" smtClean="0">
                <a:latin typeface="Arial Rounded MT Bold" panose="020F0704030504030204" pitchFamily="34" charset="0"/>
              </a:rPr>
              <a:t>How did we engage with people</a:t>
            </a:r>
            <a:endParaRPr lang="en-GB" sz="4000" dirty="0">
              <a:latin typeface="Arial Rounded MT Bold" panose="020F0704030504030204" pitchFamily="34" charset="0"/>
            </a:endParaRPr>
          </a:p>
        </p:txBody>
      </p:sp>
      <p:sp>
        <p:nvSpPr>
          <p:cNvPr id="4" name="TextBox 3"/>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3</a:t>
            </a:r>
            <a:endParaRPr lang="en-GB" sz="1400" dirty="0">
              <a:solidFill>
                <a:schemeClr val="bg1"/>
              </a:solidFill>
              <a:latin typeface="Arial Rounded MT Bold" panose="020F0704030504030204" pitchFamily="34" charset="0"/>
            </a:endParaRPr>
          </a:p>
        </p:txBody>
      </p:sp>
      <p:sp>
        <p:nvSpPr>
          <p:cNvPr id="5" name="Content Placeholder 4"/>
          <p:cNvSpPr>
            <a:spLocks noGrp="1"/>
          </p:cNvSpPr>
          <p:nvPr>
            <p:ph idx="1"/>
          </p:nvPr>
        </p:nvSpPr>
        <p:spPr/>
        <p:txBody>
          <a:bodyPr>
            <a:noAutofit/>
          </a:bodyPr>
          <a:lstStyle/>
          <a:p>
            <a:pPr marL="0" indent="0">
              <a:buNone/>
            </a:pPr>
            <a:r>
              <a:rPr lang="en-GB" sz="1400" dirty="0" smtClean="0">
                <a:latin typeface="Arial" panose="020B0604020202020204" pitchFamily="34" charset="0"/>
                <a:cs typeface="Arial" panose="020B0604020202020204" pitchFamily="34" charset="0"/>
              </a:rPr>
              <a:t>The information within this report comes from:</a:t>
            </a:r>
          </a:p>
          <a:p>
            <a:pPr marL="514350" indent="-514350">
              <a:buAutoNum type="arabicPeriod"/>
            </a:pPr>
            <a:r>
              <a:rPr lang="en-GB" sz="1400" dirty="0" smtClean="0">
                <a:latin typeface="Arial" panose="020B0604020202020204" pitchFamily="34" charset="0"/>
                <a:cs typeface="Arial" panose="020B0604020202020204" pitchFamily="34" charset="0"/>
              </a:rPr>
              <a:t>Discussions with our Patient Participation Group;</a:t>
            </a:r>
          </a:p>
          <a:p>
            <a:pPr marL="514350" indent="-514350">
              <a:buAutoNum type="arabicPeriod"/>
            </a:pPr>
            <a:r>
              <a:rPr lang="en-GB" sz="1400" dirty="0" smtClean="0">
                <a:latin typeface="Arial" panose="020B0604020202020204" pitchFamily="34" charset="0"/>
                <a:cs typeface="Arial" panose="020B0604020202020204" pitchFamily="34" charset="0"/>
              </a:rPr>
              <a:t>Responses to our online survey;</a:t>
            </a:r>
          </a:p>
          <a:p>
            <a:pPr marL="514350" indent="-514350">
              <a:buAutoNum type="arabicPeriod"/>
            </a:pPr>
            <a:r>
              <a:rPr lang="en-GB" sz="1400" dirty="0" smtClean="0">
                <a:latin typeface="Arial" panose="020B0604020202020204" pitchFamily="34" charset="0"/>
                <a:cs typeface="Arial" panose="020B0604020202020204" pitchFamily="34" charset="0"/>
              </a:rPr>
              <a:t>Text messages received from patients.</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We sent text messages to our patients asking them to read our leaflet online before responding to the  survey. </a:t>
            </a:r>
            <a:r>
              <a:rPr lang="en-GB" sz="1400" dirty="0">
                <a:latin typeface="Arial" panose="020B0604020202020204" pitchFamily="34" charset="0"/>
                <a:cs typeface="Arial" panose="020B0604020202020204" pitchFamily="34" charset="0"/>
              </a:rPr>
              <a:t>A total of 89 people completed the survey </a:t>
            </a:r>
            <a:r>
              <a:rPr lang="en-GB" sz="1400" dirty="0" smtClean="0">
                <a:latin typeface="Arial" panose="020B0604020202020204" pitchFamily="34" charset="0"/>
                <a:cs typeface="Arial" panose="020B0604020202020204" pitchFamily="34" charset="0"/>
              </a:rPr>
              <a:t>online. Some Patients responded to our texts. </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When we initially launched the survey in March 2020, we had planned to do face-to-face engagement sessions and drop in clinics in the practices. Unfortunately, the situation with Coronavirus (COVID-19) escalated shortly after and we, like every other practice, had to change the way we work to keep staff and patients safe. Since the end of March the majority of our appointments have been done over the telephone or video call with only a very small number of patients actually coming in to the practices. This means we have been unable to do our planned face-to-face engagement.</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It has been really useful to get feedback via the survey and text messages and this will certainly help shape how we proceed and how we communicate with our patients moving forward.</a:t>
            </a:r>
          </a:p>
          <a:p>
            <a:pPr marL="0" indent="0">
              <a:buNone/>
            </a:pP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2995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60"/>
            <a:ext cx="8915400" cy="1143000"/>
          </a:xfrm>
        </p:spPr>
        <p:txBody>
          <a:bodyPr>
            <a:normAutofit fontScale="90000"/>
          </a:bodyPr>
          <a:lstStyle/>
          <a:p>
            <a:r>
              <a:rPr lang="en-GB" dirty="0" smtClean="0">
                <a:latin typeface="Arial Rounded MT Bold" panose="020F0704030504030204" pitchFamily="34" charset="0"/>
              </a:rPr>
              <a:t>Patient Participation Group (PPG)</a:t>
            </a:r>
            <a:endParaRPr lang="en-GB" dirty="0">
              <a:latin typeface="Arial Rounded MT Bold" panose="020F0704030504030204" pitchFamily="34" charset="0"/>
            </a:endParaRPr>
          </a:p>
        </p:txBody>
      </p:sp>
      <p:sp>
        <p:nvSpPr>
          <p:cNvPr id="4" name="TextBox 3"/>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4</a:t>
            </a:r>
            <a:endParaRPr lang="en-GB" sz="1400" dirty="0">
              <a:solidFill>
                <a:schemeClr val="bg1"/>
              </a:solidFill>
              <a:latin typeface="Arial Rounded MT Bold" panose="020F0704030504030204" pitchFamily="34" charset="0"/>
            </a:endParaRPr>
          </a:p>
        </p:txBody>
      </p:sp>
      <p:sp>
        <p:nvSpPr>
          <p:cNvPr id="5" name="Content Placeholder 4"/>
          <p:cNvSpPr>
            <a:spLocks noGrp="1"/>
          </p:cNvSpPr>
          <p:nvPr>
            <p:ph idx="1"/>
          </p:nvPr>
        </p:nvSpPr>
        <p:spPr>
          <a:xfrm>
            <a:off x="416496" y="1484784"/>
            <a:ext cx="9145016" cy="3600400"/>
          </a:xfrm>
        </p:spPr>
        <p:txBody>
          <a:bodyPr>
            <a:noAutofit/>
          </a:bodyPr>
          <a:lstStyle/>
          <a:p>
            <a:pPr marL="0" indent="0">
              <a:buNone/>
            </a:pPr>
            <a:r>
              <a:rPr lang="en-GB" sz="1400" dirty="0" smtClean="0">
                <a:latin typeface="Arial" panose="020B0604020202020204" pitchFamily="34" charset="0"/>
                <a:cs typeface="Arial" panose="020B0604020202020204" pitchFamily="34" charset="0"/>
              </a:rPr>
              <a:t>The Patient Participation Groups (PPGs) or Dr Esa’s Surgery and The Avenue Surgery have met together every month.</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We’ve discussed this proposal on several occasions and PPG members haven’t raised any significant concerns about this. </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The main point from Dr Esa’s patients is that they want to continue to see Dr Esa. We want to reassure patients that patients currently with Dr Esa would continue to have him as their named GP. Patients with The Avenue Surgery would continue to have Dr Patel as their named GP.</a:t>
            </a:r>
          </a:p>
          <a:p>
            <a:pPr marL="0" indent="0">
              <a:buNone/>
            </a:pPr>
            <a:endParaRPr lang="en-GB" sz="1400" dirty="0">
              <a:latin typeface="Arial" panose="020B0604020202020204" pitchFamily="34" charset="0"/>
              <a:cs typeface="Arial" panose="020B0604020202020204" pitchFamily="34" charset="0"/>
            </a:endParaRPr>
          </a:p>
          <a:p>
            <a:pPr marL="0" indent="0">
              <a:buNone/>
            </a:pPr>
            <a:r>
              <a:rPr lang="en-GB" sz="1400" dirty="0" smtClean="0">
                <a:latin typeface="Arial" panose="020B0604020202020204" pitchFamily="34" charset="0"/>
                <a:cs typeface="Arial" panose="020B0604020202020204" pitchFamily="34" charset="0"/>
              </a:rPr>
              <a:t>A number of people who completed the survey said they’d be interested in joining the PPG in the future or they wanted more information. Although the PPG isn’t able to meet in person at the moment during the Coronavirus (COVID-19) pandemic, we will follow up and invite those people to join us. </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8996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60"/>
            <a:ext cx="8915400" cy="1143000"/>
          </a:xfrm>
        </p:spPr>
        <p:txBody>
          <a:bodyPr>
            <a:normAutofit/>
          </a:bodyPr>
          <a:lstStyle/>
          <a:p>
            <a:r>
              <a:rPr lang="en-GB" sz="4000" dirty="0" smtClean="0">
                <a:latin typeface="Arial Rounded MT Bold" panose="020F0704030504030204" pitchFamily="34" charset="0"/>
              </a:rPr>
              <a:t>Benefits</a:t>
            </a:r>
            <a:endParaRPr lang="en-GB" sz="4000" dirty="0">
              <a:latin typeface="Arial Rounded MT Bold" panose="020F0704030504030204" pitchFamily="34" charset="0"/>
            </a:endParaRPr>
          </a:p>
        </p:txBody>
      </p:sp>
      <p:sp>
        <p:nvSpPr>
          <p:cNvPr id="4" name="TextBox 3"/>
          <p:cNvSpPr txBox="1"/>
          <p:nvPr/>
        </p:nvSpPr>
        <p:spPr>
          <a:xfrm>
            <a:off x="452500" y="1413152"/>
            <a:ext cx="9181020" cy="3384000"/>
          </a:xfrm>
          <a:prstGeom prst="rect">
            <a:avLst/>
          </a:prstGeom>
          <a:noFill/>
        </p:spPr>
        <p:txBody>
          <a:bodyPr wrap="square" numCol="2" spcCol="252000" rtlCol="0">
            <a:spAutoFit/>
          </a:bodyPr>
          <a:lstStyle/>
          <a:p>
            <a:r>
              <a:rPr lang="en-GB" sz="1600" dirty="0" smtClean="0">
                <a:latin typeface="Arial Rounded MT Bold" panose="020F0704030504030204" pitchFamily="34" charset="0"/>
                <a:cs typeface="Arial" panose="020B0604020202020204" pitchFamily="34" charset="0"/>
              </a:rPr>
              <a:t>Patients of Dr Esa think the benefits of merging are:</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mean access to more appointments;</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lead to more efficient services;</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help the staff run the services ;</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improve workload behind the scenes;</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mean more resources and staff;</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reduce the stress on the individual doctors;</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give you a chance to see another doctor if yours is away;</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lead to better communication;</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perhaps mean better access to funding;</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reduce overhead costs;</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mean more cover for the doctors and nurses.</a:t>
            </a:r>
          </a:p>
          <a:p>
            <a:r>
              <a:rPr lang="en-GB" sz="1600" dirty="0" smtClean="0">
                <a:latin typeface="Arial Rounded MT Bold" panose="020F0704030504030204" pitchFamily="34" charset="0"/>
                <a:cs typeface="Arial" panose="020B0604020202020204" pitchFamily="34" charset="0"/>
              </a:rPr>
              <a:t>Patients of The Avenue Surgery think the benefits of merging are:</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save some money;</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mean more chance of seeing a doctor;</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mean there are more doctors to see people; </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mean appointments are easier to access;</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lead to more services being on offer;</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It would be better with a permanent GP.</a:t>
            </a:r>
          </a:p>
          <a:p>
            <a:pPr marL="285750" indent="-285750">
              <a:buFont typeface="Arial" panose="020B0604020202020204" pitchFamily="34" charset="0"/>
              <a:buChar char="•"/>
            </a:pPr>
            <a:endParaRPr lang="en-GB" sz="1400" dirty="0">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362490" y="4977080"/>
            <a:ext cx="9181020" cy="7200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400" dirty="0" smtClean="0">
                <a:latin typeface="Arial" panose="020B0604020202020204" pitchFamily="34" charset="0"/>
                <a:cs typeface="Arial" panose="020B0604020202020204" pitchFamily="34" charset="0"/>
              </a:rPr>
              <a:t>Some people commented that they weren’t really sure what the benefits would be or that they’d want more information about how the practices work behind the scenes to comment.</a:t>
            </a:r>
          </a:p>
          <a:p>
            <a:pPr marL="0" indent="0">
              <a:buFont typeface="Arial" panose="020B0604020202020204" pitchFamily="34" charset="0"/>
              <a:buNone/>
            </a:pPr>
            <a:endParaRPr lang="en-GB" sz="14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400" dirty="0">
              <a:latin typeface="Arial" panose="020B0604020202020204" pitchFamily="34" charset="0"/>
              <a:cs typeface="Arial" panose="020B0604020202020204" pitchFamily="34" charset="0"/>
            </a:endParaRPr>
          </a:p>
        </p:txBody>
      </p:sp>
      <p:sp>
        <p:nvSpPr>
          <p:cNvPr id="10" name="TextBox 9"/>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5</a:t>
            </a:r>
            <a:endParaRPr lang="en-GB" sz="1400" dirty="0">
              <a:solidFill>
                <a:schemeClr val="bg1"/>
              </a:solidFill>
              <a:latin typeface="Arial Rounded MT Bold" panose="020F0704030504030204" pitchFamily="34" charset="0"/>
            </a:endParaRPr>
          </a:p>
        </p:txBody>
      </p:sp>
      <p:sp>
        <p:nvSpPr>
          <p:cNvPr id="7" name="Rectangle 6"/>
          <p:cNvSpPr/>
          <p:nvPr/>
        </p:nvSpPr>
        <p:spPr>
          <a:xfrm>
            <a:off x="389080" y="5642084"/>
            <a:ext cx="9244440" cy="523220"/>
          </a:xfrm>
          <a:prstGeom prst="rect">
            <a:avLst/>
          </a:prstGeom>
        </p:spPr>
        <p:txBody>
          <a:bodyPr wrap="square">
            <a:spAutoFit/>
          </a:bodyPr>
          <a:lstStyle/>
          <a:p>
            <a:pPr lvl="0"/>
            <a:r>
              <a:rPr lang="en-GB" sz="1400" dirty="0">
                <a:solidFill>
                  <a:prstClr val="black"/>
                </a:solidFill>
                <a:latin typeface="Arial" panose="020B0604020202020204" pitchFamily="34" charset="0"/>
                <a:cs typeface="Arial" panose="020B0604020202020204" pitchFamily="34" charset="0"/>
              </a:rPr>
              <a:t>There were lots of positive comments for the surgery teams and Dr Esa specifically. Lots of people would want to continue to be able to see Dr Esa or the doctor of their choice and continue to receive the same level of care.</a:t>
            </a:r>
          </a:p>
        </p:txBody>
      </p:sp>
    </p:spTree>
    <p:extLst>
      <p:ext uri="{BB962C8B-B14F-4D97-AF65-F5344CB8AC3E}">
        <p14:creationId xmlns:p14="http://schemas.microsoft.com/office/powerpoint/2010/main" val="2384134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60"/>
            <a:ext cx="8915400" cy="1143000"/>
          </a:xfrm>
        </p:spPr>
        <p:txBody>
          <a:bodyPr>
            <a:normAutofit/>
          </a:bodyPr>
          <a:lstStyle/>
          <a:p>
            <a:r>
              <a:rPr lang="en-GB" sz="4000" dirty="0" smtClean="0">
                <a:latin typeface="Arial Rounded MT Bold" panose="020F0704030504030204" pitchFamily="34" charset="0"/>
              </a:rPr>
              <a:t>Concerns</a:t>
            </a:r>
            <a:endParaRPr lang="en-GB" sz="4000" dirty="0">
              <a:latin typeface="Arial Rounded MT Bold" panose="020F0704030504030204" pitchFamily="34" charset="0"/>
            </a:endParaRPr>
          </a:p>
        </p:txBody>
      </p:sp>
      <p:sp>
        <p:nvSpPr>
          <p:cNvPr id="4" name="TextBox 3"/>
          <p:cNvSpPr txBox="1"/>
          <p:nvPr/>
        </p:nvSpPr>
        <p:spPr>
          <a:xfrm>
            <a:off x="488504" y="1556792"/>
            <a:ext cx="9001000" cy="3780000"/>
          </a:xfrm>
          <a:prstGeom prst="rect">
            <a:avLst/>
          </a:prstGeom>
          <a:noFill/>
        </p:spPr>
        <p:txBody>
          <a:bodyPr wrap="square" numCol="2" spcCol="252000" rtlCol="0">
            <a:spAutoFit/>
          </a:bodyPr>
          <a:lstStyle/>
          <a:p>
            <a:r>
              <a:rPr lang="en-GB" sz="1600" dirty="0" smtClean="0">
                <a:latin typeface="Arial Rounded MT Bold" panose="020F0704030504030204" pitchFamily="34" charset="0"/>
                <a:cs typeface="Arial" panose="020B0604020202020204" pitchFamily="34" charset="0"/>
              </a:rPr>
              <a:t>Patients of Dr Esa said they were concerned about:</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They’d be concerned if they couldn’t see Dr Esa anymore – with some people saying unless it’s an emergency or Dr Esa is away;</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They’d want a choice of who they can see;</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They think it might be more difficult to get an appointment;</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That a bigger practice may be less personal &amp; friendly;</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They’d be concerned it might spoil a well run surgery;</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That the practice may become too busy and it might be harder to get an appointment;</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They would want any of the practice staff to leave;</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They don’t want this change to compromise the current quality.</a:t>
            </a:r>
          </a:p>
          <a:p>
            <a:r>
              <a:rPr lang="en-GB" sz="1600" dirty="0" smtClean="0">
                <a:latin typeface="Arial Rounded MT Bold" panose="020F0704030504030204" pitchFamily="34" charset="0"/>
                <a:cs typeface="Arial" panose="020B0604020202020204" pitchFamily="34" charset="0"/>
              </a:rPr>
              <a:t>Patients of The Avenue Surgery said they were concerned about:</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That continuity is important and having a named doctor;</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They wouldn’t want to have to see different doctors all the time;</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They would want to continue to be able to get appointments immediately as they do now;</a:t>
            </a:r>
          </a:p>
          <a:p>
            <a:pPr marL="285750" indent="-285750">
              <a:buFont typeface="Arial" panose="020B0604020202020204" pitchFamily="34" charset="0"/>
              <a:buChar char="•"/>
            </a:pPr>
            <a:r>
              <a:rPr lang="en-GB" sz="1400" dirty="0" smtClean="0">
                <a:latin typeface="Arial" panose="020B0604020202020204" pitchFamily="34" charset="0"/>
                <a:cs typeface="Arial" panose="020B0604020202020204" pitchFamily="34" charset="0"/>
              </a:rPr>
              <a:t>The bigger the practice the more problems</a:t>
            </a:r>
            <a:endParaRPr lang="en-GB" sz="1400" dirty="0">
              <a:latin typeface="Arial" panose="020B0604020202020204" pitchFamily="34" charset="0"/>
              <a:cs typeface="Arial" panose="020B0604020202020204" pitchFamily="34" charset="0"/>
            </a:endParaRPr>
          </a:p>
        </p:txBody>
      </p:sp>
      <p:sp>
        <p:nvSpPr>
          <p:cNvPr id="12" name="TextBox 11"/>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6</a:t>
            </a:r>
            <a:endParaRPr lang="en-GB" sz="14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617364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25760"/>
            <a:ext cx="8915400" cy="1143000"/>
          </a:xfrm>
        </p:spPr>
        <p:txBody>
          <a:bodyPr>
            <a:normAutofit/>
          </a:bodyPr>
          <a:lstStyle/>
          <a:p>
            <a:r>
              <a:rPr lang="en-GB" sz="4000" dirty="0" smtClean="0">
                <a:latin typeface="Arial Rounded MT Bold" panose="020F0704030504030204" pitchFamily="34" charset="0"/>
              </a:rPr>
              <a:t>Equality Monitoring Information</a:t>
            </a:r>
            <a:endParaRPr lang="en-GB" sz="4000" dirty="0">
              <a:latin typeface="Arial Rounded MT Bold" panose="020F07040305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3825905"/>
              </p:ext>
            </p:extLst>
          </p:nvPr>
        </p:nvGraphicFramePr>
        <p:xfrm>
          <a:off x="416496" y="1643688"/>
          <a:ext cx="9145016" cy="4881656"/>
        </p:xfrm>
        <a:graphic>
          <a:graphicData uri="http://schemas.openxmlformats.org/drawingml/2006/table">
            <a:tbl>
              <a:tblPr firstRow="1" bandRow="1">
                <a:tableStyleId>{BDBED569-4797-4DF1-A0F4-6AAB3CD982D8}</a:tableStyleId>
              </a:tblPr>
              <a:tblGrid>
                <a:gridCol w="2286254"/>
                <a:gridCol w="2286254"/>
                <a:gridCol w="2286254"/>
                <a:gridCol w="2286254"/>
              </a:tblGrid>
              <a:tr h="1512168">
                <a:tc>
                  <a:txBody>
                    <a:bodyPr/>
                    <a:lstStyle/>
                    <a:p>
                      <a:pPr algn="ctr"/>
                      <a:r>
                        <a:rPr lang="en-GB" sz="1400" b="0" dirty="0" smtClean="0">
                          <a:latin typeface="Arial Rounded MT Bold" panose="020F0704030504030204" pitchFamily="34" charset="0"/>
                          <a:cs typeface="Arial" panose="020B0604020202020204" pitchFamily="34" charset="0"/>
                        </a:rPr>
                        <a:t>Age:</a:t>
                      </a:r>
                    </a:p>
                    <a:p>
                      <a:pPr algn="ctr"/>
                      <a:r>
                        <a:rPr lang="en-GB" sz="1300" b="0" dirty="0" smtClean="0">
                          <a:latin typeface="Arial" panose="020B0604020202020204" pitchFamily="34" charset="0"/>
                          <a:cs typeface="Arial" panose="020B0604020202020204" pitchFamily="34" charset="0"/>
                        </a:rPr>
                        <a:t>25 – 34yrs </a:t>
                      </a:r>
                      <a:r>
                        <a:rPr lang="en-GB" sz="1300" b="0" baseline="0" dirty="0" smtClean="0">
                          <a:latin typeface="Arial" panose="020B0604020202020204" pitchFamily="34" charset="0"/>
                          <a:cs typeface="Arial" panose="020B0604020202020204" pitchFamily="34" charset="0"/>
                        </a:rPr>
                        <a:t>= 6</a:t>
                      </a:r>
                    </a:p>
                    <a:p>
                      <a:pPr algn="ctr"/>
                      <a:r>
                        <a:rPr lang="en-GB" sz="1300" b="0" baseline="0" dirty="0" smtClean="0">
                          <a:latin typeface="Arial" panose="020B0604020202020204" pitchFamily="34" charset="0"/>
                          <a:cs typeface="Arial" panose="020B0604020202020204" pitchFamily="34" charset="0"/>
                        </a:rPr>
                        <a:t>35 – 44yrs = 9</a:t>
                      </a:r>
                    </a:p>
                    <a:p>
                      <a:pPr algn="ctr"/>
                      <a:r>
                        <a:rPr lang="en-GB" sz="1300" b="0" baseline="0" dirty="0" smtClean="0">
                          <a:latin typeface="Arial" panose="020B0604020202020204" pitchFamily="34" charset="0"/>
                          <a:cs typeface="Arial" panose="020B0604020202020204" pitchFamily="34" charset="0"/>
                        </a:rPr>
                        <a:t>45 – 54yrs = 24</a:t>
                      </a:r>
                    </a:p>
                    <a:p>
                      <a:pPr algn="ctr"/>
                      <a:r>
                        <a:rPr lang="en-GB" sz="1300" b="0" baseline="0" dirty="0" smtClean="0">
                          <a:latin typeface="Arial" panose="020B0604020202020204" pitchFamily="34" charset="0"/>
                          <a:cs typeface="Arial" panose="020B0604020202020204" pitchFamily="34" charset="0"/>
                        </a:rPr>
                        <a:t>55 – 64yrs = 25</a:t>
                      </a:r>
                    </a:p>
                    <a:p>
                      <a:pPr algn="ctr"/>
                      <a:r>
                        <a:rPr lang="en-GB" sz="1300" b="0" baseline="0" dirty="0" smtClean="0">
                          <a:latin typeface="Arial" panose="020B0604020202020204" pitchFamily="34" charset="0"/>
                          <a:cs typeface="Arial" panose="020B0604020202020204" pitchFamily="34" charset="0"/>
                        </a:rPr>
                        <a:t>65 – 74yrs = 18</a:t>
                      </a:r>
                    </a:p>
                    <a:p>
                      <a:pPr algn="ctr"/>
                      <a:r>
                        <a:rPr lang="en-GB" sz="1300" b="0" baseline="0" dirty="0" smtClean="0">
                          <a:latin typeface="Arial" panose="020B0604020202020204" pitchFamily="34" charset="0"/>
                          <a:cs typeface="Arial" panose="020B0604020202020204" pitchFamily="34" charset="0"/>
                        </a:rPr>
                        <a:t>75+yrs = 7</a:t>
                      </a:r>
                      <a:endParaRPr lang="en-GB" sz="1300" dirty="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Religion:</a:t>
                      </a:r>
                    </a:p>
                    <a:p>
                      <a:pPr algn="ctr"/>
                      <a:r>
                        <a:rPr lang="en-GB" sz="1300" b="0" dirty="0" smtClean="0">
                          <a:latin typeface="Arial" panose="020B0604020202020204" pitchFamily="34" charset="0"/>
                          <a:cs typeface="Arial" panose="020B0604020202020204" pitchFamily="34" charset="0"/>
                        </a:rPr>
                        <a:t>Christian = 71</a:t>
                      </a:r>
                    </a:p>
                    <a:p>
                      <a:pPr algn="ctr"/>
                      <a:r>
                        <a:rPr lang="en-GB" sz="1300" b="0" dirty="0" smtClean="0">
                          <a:latin typeface="Arial" panose="020B0604020202020204" pitchFamily="34" charset="0"/>
                          <a:cs typeface="Arial" panose="020B0604020202020204" pitchFamily="34" charset="0"/>
                        </a:rPr>
                        <a:t>Hindu = 1</a:t>
                      </a:r>
                    </a:p>
                    <a:p>
                      <a:pPr algn="ctr"/>
                      <a:r>
                        <a:rPr lang="en-GB" sz="1300" b="0" dirty="0" smtClean="0">
                          <a:latin typeface="Arial" panose="020B0604020202020204" pitchFamily="34" charset="0"/>
                          <a:cs typeface="Arial" panose="020B0604020202020204" pitchFamily="34" charset="0"/>
                        </a:rPr>
                        <a:t>Muslim = 1</a:t>
                      </a:r>
                    </a:p>
                    <a:p>
                      <a:pPr algn="ctr"/>
                      <a:r>
                        <a:rPr lang="en-GB" sz="1300" b="0" dirty="0" smtClean="0">
                          <a:latin typeface="Arial" panose="020B0604020202020204" pitchFamily="34" charset="0"/>
                          <a:cs typeface="Arial" panose="020B0604020202020204" pitchFamily="34" charset="0"/>
                        </a:rPr>
                        <a:t>Other = 9</a:t>
                      </a:r>
                    </a:p>
                    <a:p>
                      <a:pPr algn="ctr"/>
                      <a:r>
                        <a:rPr lang="en-GB" sz="1300" b="0" dirty="0" smtClean="0">
                          <a:latin typeface="Arial" panose="020B0604020202020204" pitchFamily="34" charset="0"/>
                          <a:cs typeface="Arial" panose="020B0604020202020204" pitchFamily="34" charset="0"/>
                        </a:rPr>
                        <a:t>Prefer not to say = 6</a:t>
                      </a:r>
                    </a:p>
                    <a:p>
                      <a:pPr algn="ctr"/>
                      <a:r>
                        <a:rPr lang="en-GB" sz="1300" b="0" dirty="0" smtClean="0">
                          <a:latin typeface="Arial" panose="020B0604020202020204" pitchFamily="34" charset="0"/>
                          <a:cs typeface="Arial" panose="020B0604020202020204" pitchFamily="34" charset="0"/>
                        </a:rPr>
                        <a:t>Left Blank = 1</a:t>
                      </a:r>
                    </a:p>
                    <a:p>
                      <a:pPr algn="ctr"/>
                      <a:endParaRPr lang="en-GB" sz="1300" b="0" dirty="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Gender:</a:t>
                      </a:r>
                    </a:p>
                    <a:p>
                      <a:pPr algn="ctr"/>
                      <a:r>
                        <a:rPr lang="en-GB" sz="1300" b="0" dirty="0" smtClean="0">
                          <a:latin typeface="Arial" panose="020B0604020202020204" pitchFamily="34" charset="0"/>
                          <a:cs typeface="Arial" panose="020B0604020202020204" pitchFamily="34" charset="0"/>
                        </a:rPr>
                        <a:t>Female =</a:t>
                      </a:r>
                      <a:r>
                        <a:rPr lang="en-GB" sz="1300" b="0" baseline="0" dirty="0" smtClean="0">
                          <a:latin typeface="Arial" panose="020B0604020202020204" pitchFamily="34" charset="0"/>
                          <a:cs typeface="Arial" panose="020B0604020202020204" pitchFamily="34" charset="0"/>
                        </a:rPr>
                        <a:t> 58</a:t>
                      </a:r>
                      <a:endParaRPr lang="en-GB" sz="1300" b="0" dirty="0" smtClean="0">
                        <a:latin typeface="Arial" panose="020B0604020202020204" pitchFamily="34" charset="0"/>
                        <a:cs typeface="Arial" panose="020B0604020202020204" pitchFamily="34" charset="0"/>
                      </a:endParaRPr>
                    </a:p>
                    <a:p>
                      <a:pPr algn="ctr"/>
                      <a:r>
                        <a:rPr lang="en-GB" sz="1300" b="0" dirty="0" smtClean="0">
                          <a:latin typeface="Arial" panose="020B0604020202020204" pitchFamily="34" charset="0"/>
                          <a:cs typeface="Arial" panose="020B0604020202020204" pitchFamily="34" charset="0"/>
                        </a:rPr>
                        <a:t>Male = 30</a:t>
                      </a:r>
                    </a:p>
                    <a:p>
                      <a:pPr algn="ctr"/>
                      <a:r>
                        <a:rPr lang="en-GB" sz="1300" b="0" dirty="0" smtClean="0">
                          <a:latin typeface="Arial" panose="020B0604020202020204" pitchFamily="34" charset="0"/>
                          <a:cs typeface="Arial" panose="020B0604020202020204" pitchFamily="34" charset="0"/>
                        </a:rPr>
                        <a:t>Left</a:t>
                      </a:r>
                      <a:r>
                        <a:rPr lang="en-GB" sz="1300" b="0" baseline="0" dirty="0" smtClean="0">
                          <a:latin typeface="Arial" panose="020B0604020202020204" pitchFamily="34" charset="0"/>
                          <a:cs typeface="Arial" panose="020B0604020202020204" pitchFamily="34" charset="0"/>
                        </a:rPr>
                        <a:t> blank = 1</a:t>
                      </a:r>
                    </a:p>
                    <a:p>
                      <a:pPr algn="ctr"/>
                      <a:endParaRPr lang="en-GB" sz="1300" b="0" baseline="0" dirty="0" smtClean="0">
                        <a:latin typeface="Arial" panose="020B0604020202020204" pitchFamily="34" charset="0"/>
                        <a:cs typeface="Arial" panose="020B0604020202020204" pitchFamily="34" charset="0"/>
                      </a:endParaRPr>
                    </a:p>
                    <a:p>
                      <a:pPr algn="ctr"/>
                      <a:r>
                        <a:rPr lang="en-GB" sz="1400" b="0" dirty="0" smtClean="0">
                          <a:latin typeface="Arial Rounded MT Bold" panose="020F0704030504030204" pitchFamily="34" charset="0"/>
                          <a:cs typeface="Arial" panose="020B0604020202020204" pitchFamily="34" charset="0"/>
                        </a:rPr>
                        <a:t>Gender Identity,</a:t>
                      </a:r>
                      <a:r>
                        <a:rPr lang="en-GB" sz="1400" b="0" baseline="0" dirty="0" smtClean="0">
                          <a:latin typeface="Arial Rounded MT Bold" panose="020F0704030504030204" pitchFamily="34" charset="0"/>
                          <a:cs typeface="Arial" panose="020B0604020202020204" pitchFamily="34" charset="0"/>
                        </a:rPr>
                        <a:t> the same as the gender you were assigned at birth:</a:t>
                      </a:r>
                    </a:p>
                    <a:p>
                      <a:pPr algn="ctr"/>
                      <a:r>
                        <a:rPr lang="en-GB" sz="1300" b="0" baseline="0" dirty="0" smtClean="0">
                          <a:latin typeface="Arial" panose="020B0604020202020204" pitchFamily="34" charset="0"/>
                          <a:cs typeface="Arial" panose="020B0604020202020204" pitchFamily="34" charset="0"/>
                        </a:rPr>
                        <a:t>Yes = 88</a:t>
                      </a:r>
                    </a:p>
                    <a:p>
                      <a:pPr algn="ctr"/>
                      <a:r>
                        <a:rPr lang="en-GB" sz="1300" b="0" baseline="0" dirty="0" smtClean="0">
                          <a:latin typeface="Arial" panose="020B0604020202020204" pitchFamily="34" charset="0"/>
                          <a:cs typeface="Arial" panose="020B0604020202020204" pitchFamily="34" charset="0"/>
                        </a:rPr>
                        <a:t>Prefer not to say = 1</a:t>
                      </a:r>
                      <a:endParaRPr lang="en-GB" sz="1300" b="0" dirty="0" smtClean="0">
                        <a:latin typeface="Arial" panose="020B0604020202020204" pitchFamily="34" charset="0"/>
                        <a:cs typeface="Arial" panose="020B0604020202020204" pitchFamily="34" charset="0"/>
                      </a:endParaRPr>
                    </a:p>
                    <a:p>
                      <a:pPr algn="ctr"/>
                      <a:endParaRPr lang="en-GB" sz="1300" b="0" dirty="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Currently serving in the Army,</a:t>
                      </a:r>
                      <a:r>
                        <a:rPr lang="en-GB" sz="1400" b="0" baseline="0" dirty="0" smtClean="0">
                          <a:latin typeface="Arial Rounded MT Bold" panose="020F0704030504030204" pitchFamily="34" charset="0"/>
                          <a:cs typeface="Arial" panose="020B0604020202020204" pitchFamily="34" charset="0"/>
                        </a:rPr>
                        <a:t> Navy or Air Force:</a:t>
                      </a:r>
                    </a:p>
                    <a:p>
                      <a:pPr algn="ctr"/>
                      <a:r>
                        <a:rPr lang="en-GB" sz="1300" b="0" baseline="0" dirty="0" smtClean="0">
                          <a:latin typeface="Arial" panose="020B0604020202020204" pitchFamily="34" charset="0"/>
                          <a:cs typeface="Arial" panose="020B0604020202020204" pitchFamily="34" charset="0"/>
                        </a:rPr>
                        <a:t>No = 86</a:t>
                      </a:r>
                    </a:p>
                    <a:p>
                      <a:pPr algn="ctr"/>
                      <a:r>
                        <a:rPr lang="en-GB" sz="1300" b="0" baseline="0" dirty="0" smtClean="0">
                          <a:latin typeface="Arial" panose="020B0604020202020204" pitchFamily="34" charset="0"/>
                          <a:cs typeface="Arial" panose="020B0604020202020204" pitchFamily="34" charset="0"/>
                        </a:rPr>
                        <a:t>Prefer not to say = 2</a:t>
                      </a:r>
                    </a:p>
                    <a:p>
                      <a:pPr algn="ctr"/>
                      <a:r>
                        <a:rPr lang="en-GB" sz="1300" b="0" baseline="0" dirty="0" smtClean="0">
                          <a:latin typeface="Arial" panose="020B0604020202020204" pitchFamily="34" charset="0"/>
                          <a:cs typeface="Arial" panose="020B0604020202020204" pitchFamily="34" charset="0"/>
                        </a:rPr>
                        <a:t>Left blank = 1</a:t>
                      </a:r>
                    </a:p>
                    <a:p>
                      <a:pPr algn="ctr"/>
                      <a:endParaRPr lang="en-GB" sz="1300" baseline="0" dirty="0" smtClean="0">
                        <a:latin typeface="Arial" panose="020B0604020202020204" pitchFamily="34" charset="0"/>
                        <a:cs typeface="Arial" panose="020B0604020202020204" pitchFamily="34" charset="0"/>
                      </a:endParaRPr>
                    </a:p>
                    <a:p>
                      <a:pPr algn="ctr"/>
                      <a:r>
                        <a:rPr lang="en-GB" sz="1400" b="0" dirty="0" smtClean="0">
                          <a:latin typeface="Arial Rounded MT Bold" panose="020F0704030504030204" pitchFamily="34" charset="0"/>
                          <a:cs typeface="Arial" panose="020B0604020202020204" pitchFamily="34" charset="0"/>
                        </a:rPr>
                        <a:t>Previously</a:t>
                      </a:r>
                      <a:r>
                        <a:rPr lang="en-GB" sz="1400" b="0" baseline="0" dirty="0" smtClean="0">
                          <a:latin typeface="Arial Rounded MT Bold" panose="020F0704030504030204" pitchFamily="34" charset="0"/>
                          <a:cs typeface="Arial" panose="020B0604020202020204" pitchFamily="34" charset="0"/>
                        </a:rPr>
                        <a:t> served in the Army, Navy or Air Force:</a:t>
                      </a:r>
                    </a:p>
                    <a:p>
                      <a:pPr algn="ctr"/>
                      <a:r>
                        <a:rPr lang="en-GB" sz="1300" b="0" baseline="0" dirty="0" smtClean="0">
                          <a:latin typeface="Arial" panose="020B0604020202020204" pitchFamily="34" charset="0"/>
                          <a:cs typeface="Arial" panose="020B0604020202020204" pitchFamily="34" charset="0"/>
                        </a:rPr>
                        <a:t>Yes = 3</a:t>
                      </a:r>
                    </a:p>
                    <a:p>
                      <a:pPr algn="ctr"/>
                      <a:r>
                        <a:rPr lang="en-GB" sz="1300" b="0" baseline="0" dirty="0" smtClean="0">
                          <a:latin typeface="Arial" panose="020B0604020202020204" pitchFamily="34" charset="0"/>
                          <a:cs typeface="Arial" panose="020B0604020202020204" pitchFamily="34" charset="0"/>
                        </a:rPr>
                        <a:t>No = 84</a:t>
                      </a:r>
                    </a:p>
                    <a:p>
                      <a:pPr algn="ctr"/>
                      <a:r>
                        <a:rPr lang="en-GB" sz="1300" b="0" baseline="0" dirty="0" smtClean="0">
                          <a:latin typeface="Arial" panose="020B0604020202020204" pitchFamily="34" charset="0"/>
                          <a:cs typeface="Arial" panose="020B0604020202020204" pitchFamily="34" charset="0"/>
                        </a:rPr>
                        <a:t>Prefer not to say = 2</a:t>
                      </a:r>
                      <a:endParaRPr lang="en-GB" sz="1300" b="0" dirty="0" smtClean="0">
                        <a:latin typeface="Arial" panose="020B0604020202020204" pitchFamily="34" charset="0"/>
                        <a:cs typeface="Arial" panose="020B0604020202020204" pitchFamily="34" charset="0"/>
                      </a:endParaRPr>
                    </a:p>
                  </a:txBody>
                  <a:tcPr/>
                </a:tc>
              </a:tr>
              <a:tr h="1412696">
                <a:tc>
                  <a:txBody>
                    <a:bodyPr/>
                    <a:lstStyle/>
                    <a:p>
                      <a:pPr algn="ctr"/>
                      <a:r>
                        <a:rPr lang="en-GB" sz="1400" b="0" dirty="0" smtClean="0">
                          <a:latin typeface="Arial Rounded MT Bold" panose="020F0704030504030204" pitchFamily="34" charset="0"/>
                          <a:cs typeface="Arial" panose="020B0604020202020204" pitchFamily="34" charset="0"/>
                        </a:rPr>
                        <a:t>Relationship Status:</a:t>
                      </a:r>
                    </a:p>
                    <a:p>
                      <a:pPr algn="ctr"/>
                      <a:r>
                        <a:rPr lang="en-GB" sz="1300" dirty="0" smtClean="0">
                          <a:latin typeface="Arial" panose="020B0604020202020204" pitchFamily="34" charset="0"/>
                          <a:cs typeface="Arial" panose="020B0604020202020204" pitchFamily="34" charset="0"/>
                        </a:rPr>
                        <a:t>In a relationship = 61</a:t>
                      </a:r>
                    </a:p>
                    <a:p>
                      <a:pPr algn="ctr"/>
                      <a:r>
                        <a:rPr lang="en-GB" sz="1300" dirty="0" smtClean="0">
                          <a:latin typeface="Arial" panose="020B0604020202020204" pitchFamily="34" charset="0"/>
                          <a:cs typeface="Arial" panose="020B0604020202020204" pitchFamily="34" charset="0"/>
                        </a:rPr>
                        <a:t>Not in a relationship =</a:t>
                      </a:r>
                      <a:r>
                        <a:rPr lang="en-GB" sz="1300" baseline="0" dirty="0" smtClean="0">
                          <a:latin typeface="Arial" panose="020B0604020202020204" pitchFamily="34" charset="0"/>
                          <a:cs typeface="Arial" panose="020B0604020202020204" pitchFamily="34" charset="0"/>
                        </a:rPr>
                        <a:t> 24</a:t>
                      </a:r>
                      <a:endParaRPr lang="en-GB" sz="1300" dirty="0" smtClean="0">
                        <a:latin typeface="Arial" panose="020B0604020202020204" pitchFamily="34" charset="0"/>
                        <a:cs typeface="Arial" panose="020B0604020202020204" pitchFamily="34" charset="0"/>
                      </a:endParaRPr>
                    </a:p>
                    <a:p>
                      <a:pPr algn="ctr"/>
                      <a:r>
                        <a:rPr lang="en-GB" sz="1300" dirty="0" smtClean="0">
                          <a:latin typeface="Arial" panose="020B0604020202020204" pitchFamily="34" charset="0"/>
                          <a:cs typeface="Arial" panose="020B0604020202020204" pitchFamily="34" charset="0"/>
                        </a:rPr>
                        <a:t>Prefer</a:t>
                      </a:r>
                      <a:r>
                        <a:rPr lang="en-GB" sz="1300" baseline="0" dirty="0" smtClean="0">
                          <a:latin typeface="Arial" panose="020B0604020202020204" pitchFamily="34" charset="0"/>
                          <a:cs typeface="Arial" panose="020B0604020202020204" pitchFamily="34" charset="0"/>
                        </a:rPr>
                        <a:t> not to say = 4</a:t>
                      </a:r>
                      <a:endParaRPr lang="en-GB" sz="1300" dirty="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Sexuality:</a:t>
                      </a:r>
                    </a:p>
                    <a:p>
                      <a:pPr algn="ctr"/>
                      <a:r>
                        <a:rPr lang="en-GB" sz="1300" dirty="0" smtClean="0">
                          <a:latin typeface="Arial" panose="020B0604020202020204" pitchFamily="34" charset="0"/>
                          <a:cs typeface="Arial" panose="020B0604020202020204" pitchFamily="34" charset="0"/>
                        </a:rPr>
                        <a:t>Bisexual = 1</a:t>
                      </a:r>
                    </a:p>
                    <a:p>
                      <a:pPr algn="ctr"/>
                      <a:r>
                        <a:rPr lang="en-GB" sz="1300" dirty="0" smtClean="0">
                          <a:latin typeface="Arial" panose="020B0604020202020204" pitchFamily="34" charset="0"/>
                          <a:cs typeface="Arial" panose="020B0604020202020204" pitchFamily="34" charset="0"/>
                        </a:rPr>
                        <a:t>Straight = 84</a:t>
                      </a:r>
                    </a:p>
                    <a:p>
                      <a:pPr algn="ctr"/>
                      <a:r>
                        <a:rPr lang="en-GB" sz="1300" dirty="0" smtClean="0">
                          <a:latin typeface="Arial" panose="020B0604020202020204" pitchFamily="34" charset="0"/>
                          <a:cs typeface="Arial" panose="020B0604020202020204" pitchFamily="34" charset="0"/>
                        </a:rPr>
                        <a:t>Other = 2</a:t>
                      </a:r>
                    </a:p>
                    <a:p>
                      <a:pPr algn="ctr"/>
                      <a:r>
                        <a:rPr lang="en-GB" sz="1300" dirty="0" smtClean="0">
                          <a:latin typeface="Arial" panose="020B0604020202020204" pitchFamily="34" charset="0"/>
                          <a:cs typeface="Arial" panose="020B0604020202020204" pitchFamily="34" charset="0"/>
                        </a:rPr>
                        <a:t>Prefer</a:t>
                      </a:r>
                      <a:r>
                        <a:rPr lang="en-GB" sz="1300" baseline="0" dirty="0" smtClean="0">
                          <a:latin typeface="Arial" panose="020B0604020202020204" pitchFamily="34" charset="0"/>
                          <a:cs typeface="Arial" panose="020B0604020202020204" pitchFamily="34" charset="0"/>
                        </a:rPr>
                        <a:t> not to say = 2</a:t>
                      </a:r>
                      <a:endParaRPr lang="en-GB" sz="1300" dirty="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Ethnicity:</a:t>
                      </a:r>
                    </a:p>
                    <a:p>
                      <a:pPr algn="ctr"/>
                      <a:r>
                        <a:rPr lang="en-GB" sz="1300" b="0" dirty="0" smtClean="0">
                          <a:latin typeface="Arial" panose="020B0604020202020204" pitchFamily="34" charset="0"/>
                          <a:cs typeface="Arial" panose="020B0604020202020204" pitchFamily="34" charset="0"/>
                        </a:rPr>
                        <a:t>African</a:t>
                      </a:r>
                      <a:r>
                        <a:rPr lang="en-GB" sz="1300" b="0" baseline="0" dirty="0" smtClean="0">
                          <a:latin typeface="Arial" panose="020B0604020202020204" pitchFamily="34" charset="0"/>
                          <a:cs typeface="Arial" panose="020B0604020202020204" pitchFamily="34" charset="0"/>
                        </a:rPr>
                        <a:t> = 1</a:t>
                      </a:r>
                    </a:p>
                    <a:p>
                      <a:pPr algn="ctr"/>
                      <a:r>
                        <a:rPr lang="en-GB" sz="1300" b="0" baseline="0" dirty="0" smtClean="0">
                          <a:latin typeface="Arial" panose="020B0604020202020204" pitchFamily="34" charset="0"/>
                          <a:cs typeface="Arial" panose="020B0604020202020204" pitchFamily="34" charset="0"/>
                        </a:rPr>
                        <a:t>Asian = 1</a:t>
                      </a:r>
                    </a:p>
                    <a:p>
                      <a:pPr algn="ctr"/>
                      <a:r>
                        <a:rPr lang="en-GB" sz="1300" b="0" baseline="0" dirty="0" smtClean="0">
                          <a:latin typeface="Arial" panose="020B0604020202020204" pitchFamily="34" charset="0"/>
                          <a:cs typeface="Arial" panose="020B0604020202020204" pitchFamily="34" charset="0"/>
                        </a:rPr>
                        <a:t>Black = 1</a:t>
                      </a:r>
                    </a:p>
                    <a:p>
                      <a:pPr algn="ctr"/>
                      <a:r>
                        <a:rPr lang="en-GB" sz="1300" b="0" baseline="0" dirty="0" smtClean="0">
                          <a:latin typeface="Arial" panose="020B0604020202020204" pitchFamily="34" charset="0"/>
                          <a:cs typeface="Arial" panose="020B0604020202020204" pitchFamily="34" charset="0"/>
                        </a:rPr>
                        <a:t>White – British = 86</a:t>
                      </a:r>
                      <a:endParaRPr lang="en-GB" sz="1300" b="0" dirty="0" smtClean="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Disability or Long Term Condition:</a:t>
                      </a:r>
                    </a:p>
                    <a:p>
                      <a:pPr algn="ctr"/>
                      <a:r>
                        <a:rPr lang="en-GB" sz="1300" dirty="0" smtClean="0">
                          <a:latin typeface="Arial" panose="020B0604020202020204" pitchFamily="34" charset="0"/>
                          <a:cs typeface="Arial" panose="020B0604020202020204" pitchFamily="34" charset="0"/>
                        </a:rPr>
                        <a:t>Yes = 39</a:t>
                      </a:r>
                    </a:p>
                    <a:p>
                      <a:pPr algn="ctr"/>
                      <a:r>
                        <a:rPr lang="en-GB" sz="1300" dirty="0" smtClean="0">
                          <a:latin typeface="Arial" panose="020B0604020202020204" pitchFamily="34" charset="0"/>
                          <a:cs typeface="Arial" panose="020B0604020202020204" pitchFamily="34" charset="0"/>
                        </a:rPr>
                        <a:t>No = 45</a:t>
                      </a:r>
                    </a:p>
                    <a:p>
                      <a:pPr algn="ctr"/>
                      <a:r>
                        <a:rPr lang="en-GB" sz="1300" dirty="0" smtClean="0">
                          <a:latin typeface="Arial" panose="020B0604020202020204" pitchFamily="34" charset="0"/>
                          <a:cs typeface="Arial" panose="020B0604020202020204" pitchFamily="34" charset="0"/>
                        </a:rPr>
                        <a:t>Prefer</a:t>
                      </a:r>
                      <a:r>
                        <a:rPr lang="en-GB" sz="1300" baseline="0" dirty="0" smtClean="0">
                          <a:latin typeface="Arial" panose="020B0604020202020204" pitchFamily="34" charset="0"/>
                          <a:cs typeface="Arial" panose="020B0604020202020204" pitchFamily="34" charset="0"/>
                        </a:rPr>
                        <a:t> not to say = 4</a:t>
                      </a:r>
                    </a:p>
                    <a:p>
                      <a:pPr algn="ctr"/>
                      <a:r>
                        <a:rPr lang="en-GB" sz="1300" baseline="0" dirty="0" smtClean="0">
                          <a:latin typeface="Arial" panose="020B0604020202020204" pitchFamily="34" charset="0"/>
                          <a:cs typeface="Arial" panose="020B0604020202020204" pitchFamily="34" charset="0"/>
                        </a:rPr>
                        <a:t>Left blank = 1</a:t>
                      </a:r>
                      <a:endParaRPr lang="en-GB" sz="1300" dirty="0">
                        <a:latin typeface="Arial" panose="020B0604020202020204" pitchFamily="34" charset="0"/>
                        <a:cs typeface="Arial" panose="020B0604020202020204" pitchFamily="34" charset="0"/>
                      </a:endParaRPr>
                    </a:p>
                  </a:txBody>
                  <a:tcPr/>
                </a:tc>
              </a:tr>
              <a:tr h="1137240">
                <a:tc>
                  <a:txBody>
                    <a:bodyPr/>
                    <a:lstStyle/>
                    <a:p>
                      <a:pPr algn="ctr"/>
                      <a:r>
                        <a:rPr lang="en-GB" sz="1400" b="0" dirty="0" smtClean="0">
                          <a:latin typeface="Arial Rounded MT Bold" panose="020F0704030504030204" pitchFamily="34" charset="0"/>
                          <a:cs typeface="Arial" panose="020B0604020202020204" pitchFamily="34" charset="0"/>
                        </a:rPr>
                        <a:t>In</a:t>
                      </a:r>
                      <a:r>
                        <a:rPr lang="en-GB" sz="1400" b="0" baseline="0" dirty="0" smtClean="0">
                          <a:latin typeface="Arial Rounded MT Bold" panose="020F0704030504030204" pitchFamily="34" charset="0"/>
                          <a:cs typeface="Arial" panose="020B0604020202020204" pitchFamily="34" charset="0"/>
                        </a:rPr>
                        <a:t> employment:</a:t>
                      </a:r>
                    </a:p>
                    <a:p>
                      <a:pPr algn="ctr"/>
                      <a:r>
                        <a:rPr lang="en-GB" sz="1300" baseline="0" dirty="0" smtClean="0">
                          <a:latin typeface="Arial" panose="020B0604020202020204" pitchFamily="34" charset="0"/>
                          <a:cs typeface="Arial" panose="020B0604020202020204" pitchFamily="34" charset="0"/>
                        </a:rPr>
                        <a:t>Yes = 45</a:t>
                      </a:r>
                    </a:p>
                    <a:p>
                      <a:pPr algn="ctr"/>
                      <a:r>
                        <a:rPr lang="en-GB" sz="1300" baseline="0" dirty="0" smtClean="0">
                          <a:latin typeface="Arial" panose="020B0604020202020204" pitchFamily="34" charset="0"/>
                          <a:cs typeface="Arial" panose="020B0604020202020204" pitchFamily="34" charset="0"/>
                        </a:rPr>
                        <a:t>No = 41</a:t>
                      </a:r>
                    </a:p>
                    <a:p>
                      <a:pPr algn="ctr"/>
                      <a:r>
                        <a:rPr lang="en-GB" sz="1300" baseline="0" dirty="0" smtClean="0">
                          <a:latin typeface="Arial" panose="020B0604020202020204" pitchFamily="34" charset="0"/>
                          <a:cs typeface="Arial" panose="020B0604020202020204" pitchFamily="34" charset="0"/>
                        </a:rPr>
                        <a:t>Prefer not to say = 2</a:t>
                      </a:r>
                    </a:p>
                    <a:p>
                      <a:pPr algn="ctr"/>
                      <a:r>
                        <a:rPr lang="en-GB" sz="1300" baseline="0" dirty="0" smtClean="0">
                          <a:latin typeface="Arial" panose="020B0604020202020204" pitchFamily="34" charset="0"/>
                          <a:cs typeface="Arial" panose="020B0604020202020204" pitchFamily="34" charset="0"/>
                        </a:rPr>
                        <a:t>Left blank =1</a:t>
                      </a:r>
                      <a:endParaRPr lang="en-GB" sz="1300" dirty="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In education:</a:t>
                      </a:r>
                    </a:p>
                    <a:p>
                      <a:pPr algn="ctr"/>
                      <a:r>
                        <a:rPr lang="en-GB" sz="1300" dirty="0" smtClean="0">
                          <a:latin typeface="Arial" panose="020B0604020202020204" pitchFamily="34" charset="0"/>
                          <a:cs typeface="Arial" panose="020B0604020202020204" pitchFamily="34" charset="0"/>
                        </a:rPr>
                        <a:t>Yes = 3</a:t>
                      </a:r>
                    </a:p>
                    <a:p>
                      <a:pPr algn="ctr"/>
                      <a:r>
                        <a:rPr lang="en-GB" sz="1300" dirty="0" smtClean="0">
                          <a:latin typeface="Arial" panose="020B0604020202020204" pitchFamily="34" charset="0"/>
                          <a:cs typeface="Arial" panose="020B0604020202020204" pitchFamily="34" charset="0"/>
                        </a:rPr>
                        <a:t>No = 83</a:t>
                      </a:r>
                    </a:p>
                    <a:p>
                      <a:pPr algn="ctr"/>
                      <a:r>
                        <a:rPr lang="en-GB" sz="1300" dirty="0" smtClean="0">
                          <a:latin typeface="Arial" panose="020B0604020202020204" pitchFamily="34" charset="0"/>
                          <a:cs typeface="Arial" panose="020B0604020202020204" pitchFamily="34" charset="0"/>
                        </a:rPr>
                        <a:t>Prefer</a:t>
                      </a:r>
                      <a:r>
                        <a:rPr lang="en-GB" sz="1300" baseline="0" dirty="0" smtClean="0">
                          <a:latin typeface="Arial" panose="020B0604020202020204" pitchFamily="34" charset="0"/>
                          <a:cs typeface="Arial" panose="020B0604020202020204" pitchFamily="34" charset="0"/>
                        </a:rPr>
                        <a:t> not to say = 3</a:t>
                      </a:r>
                      <a:endParaRPr lang="en-GB" sz="1300" dirty="0" smtClean="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Retired:</a:t>
                      </a:r>
                    </a:p>
                    <a:p>
                      <a:pPr algn="ctr"/>
                      <a:r>
                        <a:rPr lang="en-GB" sz="1300" dirty="0" smtClean="0">
                          <a:latin typeface="Arial" panose="020B0604020202020204" pitchFamily="34" charset="0"/>
                          <a:cs typeface="Arial" panose="020B0604020202020204" pitchFamily="34" charset="0"/>
                        </a:rPr>
                        <a:t>Yes = 32</a:t>
                      </a:r>
                    </a:p>
                    <a:p>
                      <a:pPr algn="ctr"/>
                      <a:r>
                        <a:rPr lang="en-GB" sz="1300" dirty="0" smtClean="0">
                          <a:latin typeface="Arial" panose="020B0604020202020204" pitchFamily="34" charset="0"/>
                          <a:cs typeface="Arial" panose="020B0604020202020204" pitchFamily="34" charset="0"/>
                        </a:rPr>
                        <a:t>No = 54</a:t>
                      </a:r>
                    </a:p>
                    <a:p>
                      <a:pPr algn="ctr"/>
                      <a:r>
                        <a:rPr lang="en-GB" sz="1300" dirty="0" smtClean="0">
                          <a:latin typeface="Arial" panose="020B0604020202020204" pitchFamily="34" charset="0"/>
                          <a:cs typeface="Arial" panose="020B0604020202020204" pitchFamily="34" charset="0"/>
                        </a:rPr>
                        <a:t>Prefer not to say =</a:t>
                      </a:r>
                      <a:r>
                        <a:rPr lang="en-GB" sz="1300" baseline="0" dirty="0" smtClean="0">
                          <a:latin typeface="Arial" panose="020B0604020202020204" pitchFamily="34" charset="0"/>
                          <a:cs typeface="Arial" panose="020B0604020202020204" pitchFamily="34" charset="0"/>
                        </a:rPr>
                        <a:t> 2</a:t>
                      </a:r>
                      <a:endParaRPr lang="en-GB" sz="1300" dirty="0" smtClean="0">
                        <a:latin typeface="Arial" panose="020B0604020202020204" pitchFamily="34" charset="0"/>
                        <a:cs typeface="Arial" panose="020B0604020202020204" pitchFamily="34" charset="0"/>
                      </a:endParaRPr>
                    </a:p>
                    <a:p>
                      <a:pPr algn="ctr"/>
                      <a:r>
                        <a:rPr lang="en-GB" sz="1300" dirty="0" smtClean="0">
                          <a:latin typeface="Arial" panose="020B0604020202020204" pitchFamily="34" charset="0"/>
                          <a:cs typeface="Arial" panose="020B0604020202020204" pitchFamily="34" charset="0"/>
                        </a:rPr>
                        <a:t>Left blank =1</a:t>
                      </a:r>
                      <a:endParaRPr lang="en-GB" sz="1300" dirty="0">
                        <a:latin typeface="Arial" panose="020B0604020202020204" pitchFamily="34" charset="0"/>
                        <a:cs typeface="Arial" panose="020B0604020202020204" pitchFamily="34" charset="0"/>
                      </a:endParaRPr>
                    </a:p>
                  </a:txBody>
                  <a:tcPr/>
                </a:tc>
                <a:tc>
                  <a:txBody>
                    <a:bodyPr/>
                    <a:lstStyle/>
                    <a:p>
                      <a:pPr algn="ctr"/>
                      <a:r>
                        <a:rPr lang="en-GB" sz="1400" b="0" dirty="0" smtClean="0">
                          <a:latin typeface="Arial Rounded MT Bold" panose="020F0704030504030204" pitchFamily="34" charset="0"/>
                          <a:cs typeface="Arial" panose="020B0604020202020204" pitchFamily="34" charset="0"/>
                        </a:rPr>
                        <a:t>Carer:</a:t>
                      </a:r>
                    </a:p>
                    <a:p>
                      <a:pPr algn="ctr"/>
                      <a:r>
                        <a:rPr lang="en-GB" sz="1300" dirty="0" smtClean="0">
                          <a:latin typeface="Arial" panose="020B0604020202020204" pitchFamily="34" charset="0"/>
                          <a:cs typeface="Arial" panose="020B0604020202020204" pitchFamily="34" charset="0"/>
                        </a:rPr>
                        <a:t>Yes = 18</a:t>
                      </a:r>
                    </a:p>
                    <a:p>
                      <a:pPr algn="ctr"/>
                      <a:r>
                        <a:rPr lang="en-GB" sz="1300" dirty="0" smtClean="0">
                          <a:latin typeface="Arial" panose="020B0604020202020204" pitchFamily="34" charset="0"/>
                          <a:cs typeface="Arial" panose="020B0604020202020204" pitchFamily="34" charset="0"/>
                        </a:rPr>
                        <a:t>No = 69</a:t>
                      </a:r>
                    </a:p>
                    <a:p>
                      <a:pPr algn="ctr"/>
                      <a:r>
                        <a:rPr lang="en-GB" sz="1300" dirty="0" smtClean="0">
                          <a:latin typeface="Arial" panose="020B0604020202020204" pitchFamily="34" charset="0"/>
                          <a:cs typeface="Arial" panose="020B0604020202020204" pitchFamily="34" charset="0"/>
                        </a:rPr>
                        <a:t>Prefer</a:t>
                      </a:r>
                      <a:r>
                        <a:rPr lang="en-GB" sz="1300" baseline="0" dirty="0" smtClean="0">
                          <a:latin typeface="Arial" panose="020B0604020202020204" pitchFamily="34" charset="0"/>
                          <a:cs typeface="Arial" panose="020B0604020202020204" pitchFamily="34" charset="0"/>
                        </a:rPr>
                        <a:t> not to say = 2</a:t>
                      </a:r>
                      <a:endParaRPr lang="en-GB" sz="1300" b="1" dirty="0" smtClean="0">
                        <a:latin typeface="Arial" panose="020B0604020202020204" pitchFamily="34" charset="0"/>
                        <a:cs typeface="Arial" panose="020B0604020202020204" pitchFamily="34" charset="0"/>
                      </a:endParaRPr>
                    </a:p>
                    <a:p>
                      <a:pPr algn="ctr"/>
                      <a:endParaRPr lang="en-GB" sz="1300" dirty="0">
                        <a:latin typeface="Arial" panose="020B0604020202020204" pitchFamily="34" charset="0"/>
                        <a:cs typeface="Arial" panose="020B0604020202020204" pitchFamily="34" charset="0"/>
                      </a:endParaRPr>
                    </a:p>
                  </a:txBody>
                  <a:tcPr/>
                </a:tc>
              </a:tr>
            </a:tbl>
          </a:graphicData>
        </a:graphic>
      </p:graphicFrame>
      <p:sp>
        <p:nvSpPr>
          <p:cNvPr id="12" name="TextBox 11"/>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7</a:t>
            </a:r>
            <a:endParaRPr lang="en-GB" sz="1400" dirty="0">
              <a:solidFill>
                <a:schemeClr val="bg1"/>
              </a:solidFill>
              <a:latin typeface="Arial Rounded MT Bold" panose="020F0704030504030204" pitchFamily="34" charset="0"/>
            </a:endParaRPr>
          </a:p>
        </p:txBody>
      </p:sp>
      <p:sp>
        <p:nvSpPr>
          <p:cNvPr id="4" name="TextBox 3"/>
          <p:cNvSpPr txBox="1"/>
          <p:nvPr/>
        </p:nvSpPr>
        <p:spPr>
          <a:xfrm>
            <a:off x="344488" y="1124744"/>
            <a:ext cx="9217024" cy="307777"/>
          </a:xfrm>
          <a:prstGeom prst="rect">
            <a:avLst/>
          </a:prstGeom>
          <a:noFill/>
        </p:spPr>
        <p:txBody>
          <a:bodyPr wrap="square" rtlCol="0">
            <a:spAutoFit/>
          </a:bodyPr>
          <a:lstStyle/>
          <a:p>
            <a:r>
              <a:rPr lang="en-GB" sz="1400" dirty="0" smtClean="0">
                <a:latin typeface="Arial" panose="020B0604020202020204" pitchFamily="34" charset="0"/>
                <a:cs typeface="Arial" panose="020B0604020202020204" pitchFamily="34" charset="0"/>
              </a:rPr>
              <a:t>We collected this information from the 89 people who responded to the survey online.</a:t>
            </a:r>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639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16632"/>
            <a:ext cx="8915400" cy="1143000"/>
          </a:xfrm>
        </p:spPr>
        <p:txBody>
          <a:bodyPr>
            <a:normAutofit/>
          </a:bodyPr>
          <a:lstStyle/>
          <a:p>
            <a:r>
              <a:rPr lang="en-GB" sz="4000" dirty="0" smtClean="0">
                <a:latin typeface="Arial Rounded MT Bold" panose="020F0704030504030204" pitchFamily="34" charset="0"/>
              </a:rPr>
              <a:t>You Said, We Listened</a:t>
            </a:r>
            <a:endParaRPr lang="en-GB" sz="4000" dirty="0">
              <a:latin typeface="Arial Rounded MT Bold" panose="020F07040305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0898338"/>
              </p:ext>
            </p:extLst>
          </p:nvPr>
        </p:nvGraphicFramePr>
        <p:xfrm>
          <a:off x="495300" y="1340768"/>
          <a:ext cx="8915401" cy="4699000"/>
        </p:xfrm>
        <a:graphic>
          <a:graphicData uri="http://schemas.openxmlformats.org/drawingml/2006/table">
            <a:tbl>
              <a:tblPr firstRow="1" bandRow="1">
                <a:tableStyleId>{FABFCF23-3B69-468F-B69F-88F6DE6A72F2}</a:tableStyleId>
              </a:tblPr>
              <a:tblGrid>
                <a:gridCol w="353244"/>
                <a:gridCol w="3240360"/>
                <a:gridCol w="5321797"/>
              </a:tblGrid>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You Said</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We Listened</a:t>
                      </a:r>
                      <a:endParaRPr lang="en-GB" sz="1400" dirty="0">
                        <a:latin typeface="Arial" panose="020B0604020202020204" pitchFamily="34" charset="0"/>
                        <a:cs typeface="Arial" panose="020B0604020202020204" pitchFamily="34" charset="0"/>
                      </a:endParaRPr>
                    </a:p>
                  </a:txBody>
                  <a:tcPr/>
                </a:tc>
              </a:tr>
              <a:tr h="2005424">
                <a:tc>
                  <a:txBody>
                    <a:bodyPr/>
                    <a:lstStyle/>
                    <a:p>
                      <a:r>
                        <a:rPr lang="en-GB" sz="1400" dirty="0" smtClean="0">
                          <a:latin typeface="Arial" panose="020B0604020202020204" pitchFamily="34" charset="0"/>
                          <a:cs typeface="Arial" panose="020B0604020202020204" pitchFamily="34" charset="0"/>
                        </a:rPr>
                        <a:t>1</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People</a:t>
                      </a:r>
                      <a:r>
                        <a:rPr lang="en-GB" sz="1400" baseline="0" dirty="0" smtClean="0">
                          <a:latin typeface="Arial" panose="020B0604020202020204" pitchFamily="34" charset="0"/>
                          <a:cs typeface="Arial" panose="020B0604020202020204" pitchFamily="34" charset="0"/>
                        </a:rPr>
                        <a:t> want to be able to see Dr Esa or the doctor of their choice and wouldn’t want this compromised.</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solidFill>
                            <a:schemeClr val="tx1"/>
                          </a:solidFill>
                          <a:latin typeface="Arial" panose="020B0604020202020204" pitchFamily="34" charset="0"/>
                          <a:cs typeface="Arial" panose="020B0604020202020204" pitchFamily="34" charset="0"/>
                        </a:rPr>
                        <a:t>We want to reassure patients that they’d continue to be able to see the GP they are currently registered with. </a:t>
                      </a:r>
                    </a:p>
                    <a:p>
                      <a:endParaRPr lang="en-GB" sz="1400" dirty="0" smtClean="0">
                        <a:solidFill>
                          <a:schemeClr val="tx1"/>
                        </a:solidFill>
                        <a:latin typeface="Arial" panose="020B0604020202020204" pitchFamily="34" charset="0"/>
                        <a:cs typeface="Arial" panose="020B0604020202020204" pitchFamily="34" charset="0"/>
                      </a:endParaRPr>
                    </a:p>
                    <a:p>
                      <a:r>
                        <a:rPr lang="en-GB" sz="1400" dirty="0" smtClean="0">
                          <a:solidFill>
                            <a:schemeClr val="tx1"/>
                          </a:solidFill>
                          <a:latin typeface="Arial" panose="020B0604020202020204" pitchFamily="34" charset="0"/>
                          <a:cs typeface="Arial" panose="020B0604020202020204" pitchFamily="34" charset="0"/>
                        </a:rPr>
                        <a:t>Dr Esa’s patients will keep Dr Esa as their registered GP. The Avenue Surgery patients will keep Dr Patel</a:t>
                      </a:r>
                      <a:r>
                        <a:rPr lang="en-GB" sz="1400" baseline="0" dirty="0" smtClean="0">
                          <a:solidFill>
                            <a:schemeClr val="tx1"/>
                          </a:solidFill>
                          <a:latin typeface="Arial" panose="020B0604020202020204" pitchFamily="34" charset="0"/>
                          <a:cs typeface="Arial" panose="020B0604020202020204" pitchFamily="34" charset="0"/>
                        </a:rPr>
                        <a:t> as their registered GP.</a:t>
                      </a:r>
                    </a:p>
                    <a:p>
                      <a:endParaRPr lang="en-GB" sz="1400" baseline="0" dirty="0" smtClean="0">
                        <a:solidFill>
                          <a:schemeClr val="tx1"/>
                        </a:solidFill>
                        <a:latin typeface="Arial" panose="020B0604020202020204" pitchFamily="34" charset="0"/>
                        <a:cs typeface="Arial" panose="020B0604020202020204" pitchFamily="34" charset="0"/>
                      </a:endParaRPr>
                    </a:p>
                    <a:p>
                      <a:r>
                        <a:rPr lang="en-GB" sz="1400" dirty="0" smtClean="0">
                          <a:solidFill>
                            <a:schemeClr val="tx1"/>
                          </a:solidFill>
                          <a:latin typeface="Arial" panose="020B0604020202020204" pitchFamily="34" charset="0"/>
                          <a:cs typeface="Arial" panose="020B0604020202020204" pitchFamily="34" charset="0"/>
                        </a:rPr>
                        <a:t>If</a:t>
                      </a:r>
                      <a:r>
                        <a:rPr lang="en-GB" sz="1400" baseline="0" dirty="0" smtClean="0">
                          <a:solidFill>
                            <a:schemeClr val="tx1"/>
                          </a:solidFill>
                          <a:latin typeface="Arial" panose="020B0604020202020204" pitchFamily="34" charset="0"/>
                          <a:cs typeface="Arial" panose="020B0604020202020204" pitchFamily="34" charset="0"/>
                        </a:rPr>
                        <a:t> Dr Esa or Dr Patel are away for any reasons patients may need to see another doctor as they do now.</a:t>
                      </a:r>
                      <a:endParaRPr lang="en-GB" sz="1400" dirty="0" smtClean="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sz="1400" dirty="0" smtClean="0">
                          <a:latin typeface="Arial" panose="020B0604020202020204" pitchFamily="34" charset="0"/>
                          <a:cs typeface="Arial" panose="020B0604020202020204" pitchFamily="34" charset="0"/>
                        </a:rPr>
                        <a:t>2</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People don’t want to have</a:t>
                      </a:r>
                      <a:r>
                        <a:rPr lang="en-GB" sz="1400" baseline="0" dirty="0" smtClean="0">
                          <a:latin typeface="Arial" panose="020B0604020202020204" pitchFamily="34" charset="0"/>
                          <a:cs typeface="Arial" panose="020B0604020202020204" pitchFamily="34" charset="0"/>
                        </a:rPr>
                        <a:t> to see different doctors all the time and continuity of care is important.</a:t>
                      </a:r>
                      <a:endParaRPr lang="en-GB"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Arial" panose="020B0604020202020204" pitchFamily="34" charset="0"/>
                          <a:cs typeface="Arial" panose="020B0604020202020204" pitchFamily="34" charset="0"/>
                        </a:rPr>
                        <a:t>We appreciate continuity of care is really</a:t>
                      </a:r>
                      <a:r>
                        <a:rPr lang="en-GB" sz="1400" baseline="0" dirty="0" smtClean="0">
                          <a:solidFill>
                            <a:schemeClr val="tx1"/>
                          </a:solidFill>
                          <a:latin typeface="Arial" panose="020B0604020202020204" pitchFamily="34" charset="0"/>
                          <a:cs typeface="Arial" panose="020B0604020202020204" pitchFamily="34" charset="0"/>
                        </a:rPr>
                        <a:t> important and would want to reiterate our assurances that Dr Esa patients would keep Dr Esa as their registered GP and Dr Patel’s as theirs. </a:t>
                      </a:r>
                      <a:endParaRPr lang="en-GB" sz="1400" dirty="0" smtClean="0">
                        <a:solidFill>
                          <a:schemeClr val="tx1"/>
                        </a:solidFill>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txBody>
                  <a:tcPr/>
                </a:tc>
              </a:tr>
              <a:tr h="370840">
                <a:tc>
                  <a:txBody>
                    <a:bodyPr/>
                    <a:lstStyle/>
                    <a:p>
                      <a:r>
                        <a:rPr lang="en-GB" sz="1400" dirty="0" smtClean="0">
                          <a:latin typeface="Arial" panose="020B0604020202020204" pitchFamily="34" charset="0"/>
                          <a:cs typeface="Arial" panose="020B0604020202020204" pitchFamily="34" charset="0"/>
                        </a:rPr>
                        <a:t>3</a:t>
                      </a:r>
                      <a:endParaRPr lang="en-GB" sz="1400" dirty="0">
                        <a:latin typeface="Arial" panose="020B0604020202020204" pitchFamily="34" charset="0"/>
                        <a:cs typeface="Arial" panose="020B0604020202020204" pitchFamily="34" charset="0"/>
                      </a:endParaRPr>
                    </a:p>
                  </a:txBody>
                  <a:tcPr/>
                </a:tc>
                <a:tc>
                  <a:txBody>
                    <a:bodyPr/>
                    <a:lstStyle/>
                    <a:p>
                      <a:r>
                        <a:rPr lang="en-GB" sz="1400" dirty="0" smtClean="0">
                          <a:latin typeface="Arial" panose="020B0604020202020204" pitchFamily="34" charset="0"/>
                          <a:cs typeface="Arial" panose="020B0604020202020204" pitchFamily="34" charset="0"/>
                        </a:rPr>
                        <a:t>There is concerns that</a:t>
                      </a:r>
                      <a:r>
                        <a:rPr lang="en-GB" sz="1400" baseline="0" dirty="0" smtClean="0">
                          <a:latin typeface="Arial" panose="020B0604020202020204" pitchFamily="34" charset="0"/>
                          <a:cs typeface="Arial" panose="020B0604020202020204" pitchFamily="34" charset="0"/>
                        </a:rPr>
                        <a:t> the practice would become too busy and it would be more difficult to get an appointment</a:t>
                      </a:r>
                      <a:endParaRPr lang="en-GB" sz="14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latin typeface="Arial" panose="020B0604020202020204" pitchFamily="34" charset="0"/>
                          <a:cs typeface="Arial" panose="020B0604020202020204" pitchFamily="34" charset="0"/>
                        </a:rPr>
                        <a:t>We’d like to assure</a:t>
                      </a:r>
                      <a:r>
                        <a:rPr lang="en-GB" sz="1400" baseline="0" dirty="0" smtClean="0">
                          <a:solidFill>
                            <a:schemeClr val="tx1"/>
                          </a:solidFill>
                          <a:latin typeface="Arial" panose="020B0604020202020204" pitchFamily="34" charset="0"/>
                          <a:cs typeface="Arial" panose="020B0604020202020204" pitchFamily="34" charset="0"/>
                        </a:rPr>
                        <a:t> our patients that merging the practices wouldn’t mean they’d suddenly become busier. As we’ve explained, the practices work like one practice in many ways now. Most of the change from the merger would be behind the scenes and would enable our Administration Team to work more effectively on one system.</a:t>
                      </a:r>
                      <a:endParaRPr lang="en-GB" sz="1400" dirty="0" smtClean="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5" name="TextBox 4"/>
          <p:cNvSpPr txBox="1"/>
          <p:nvPr/>
        </p:nvSpPr>
        <p:spPr>
          <a:xfrm>
            <a:off x="9057456" y="6328841"/>
            <a:ext cx="1728192" cy="340519"/>
          </a:xfrm>
          <a:prstGeom prst="roundRect">
            <a:avLst/>
          </a:prstGeom>
          <a:solidFill>
            <a:srgbClr val="0072C6"/>
          </a:solidFill>
        </p:spPr>
        <p:txBody>
          <a:bodyPr wrap="square" rtlCol="0">
            <a:spAutoFit/>
          </a:bodyPr>
          <a:lstStyle/>
          <a:p>
            <a:r>
              <a:rPr lang="en-GB" sz="1400" dirty="0" smtClean="0">
                <a:solidFill>
                  <a:schemeClr val="bg1"/>
                </a:solidFill>
                <a:latin typeface="Arial Rounded MT Bold" panose="020F0704030504030204" pitchFamily="34" charset="0"/>
              </a:rPr>
              <a:t>Page 8</a:t>
            </a:r>
            <a:endParaRPr lang="en-GB" sz="14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1011963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2404</Words>
  <Application>Microsoft Office PowerPoint</Application>
  <PresentationFormat>A4 Paper (210x297 mm)</PresentationFormat>
  <Paragraphs>218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Dr Esa &amp; The Avenue Surgery</vt:lpstr>
      <vt:lpstr>Contents</vt:lpstr>
      <vt:lpstr>Introduction</vt:lpstr>
      <vt:lpstr>How did we engage with people</vt:lpstr>
      <vt:lpstr>Patient Participation Group (PPG)</vt:lpstr>
      <vt:lpstr>Benefits</vt:lpstr>
      <vt:lpstr>Concerns</vt:lpstr>
      <vt:lpstr>Equality Monitoring Information</vt:lpstr>
      <vt:lpstr>You Said, We Listened</vt:lpstr>
      <vt:lpstr>You Said, We Listened</vt:lpstr>
      <vt:lpstr>You Said, We Listened</vt:lpstr>
      <vt:lpstr>Next Steps</vt:lpstr>
    </vt:vector>
  </TitlesOfParts>
  <Company>Agilisys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Esa &amp; The Avenue Surgery Proposal to merge the practices</dc:title>
  <dc:creator>Richardson Rachel</dc:creator>
  <cp:lastModifiedBy>catherine.grimes</cp:lastModifiedBy>
  <cp:revision>41</cp:revision>
  <dcterms:created xsi:type="dcterms:W3CDTF">2020-04-27T12:55:38Z</dcterms:created>
  <dcterms:modified xsi:type="dcterms:W3CDTF">2020-05-04T10:25:11Z</dcterms:modified>
</cp:coreProperties>
</file>